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8"/>
  </p:notesMasterIdLst>
  <p:sldIdLst>
    <p:sldId id="1021" r:id="rId5"/>
    <p:sldId id="1046" r:id="rId6"/>
    <p:sldId id="1047" r:id="rId7"/>
    <p:sldId id="1063" r:id="rId8"/>
    <p:sldId id="1049" r:id="rId9"/>
    <p:sldId id="1057" r:id="rId10"/>
    <p:sldId id="1025" r:id="rId11"/>
    <p:sldId id="1027" r:id="rId12"/>
    <p:sldId id="1050" r:id="rId13"/>
    <p:sldId id="1051" r:id="rId14"/>
    <p:sldId id="1052" r:id="rId15"/>
    <p:sldId id="1066" r:id="rId16"/>
    <p:sldId id="1031" r:id="rId17"/>
    <p:sldId id="1035" r:id="rId18"/>
    <p:sldId id="1038" r:id="rId19"/>
    <p:sldId id="1065" r:id="rId20"/>
    <p:sldId id="1053" r:id="rId21"/>
    <p:sldId id="1058" r:id="rId22"/>
    <p:sldId id="1059" r:id="rId23"/>
    <p:sldId id="1061" r:id="rId24"/>
    <p:sldId id="1037" r:id="rId25"/>
    <p:sldId id="1060" r:id="rId26"/>
    <p:sldId id="1062" r:id="rId27"/>
  </p:sldIdLst>
  <p:sldSz cx="12192000" cy="6858000"/>
  <p:notesSz cx="6858000" cy="9144000"/>
  <p:embeddedFontLst>
    <p:embeddedFont>
      <p:font typeface="Tabac Sans" panose="020B0604020202020204" charset="0"/>
      <p:regular r:id="rId29"/>
      <p:bold r:id="rId30"/>
      <p:italic r:id="rId31"/>
      <p:boldItalic r:id="rId32"/>
    </p:embeddedFont>
    <p:embeddedFont>
      <p:font typeface="Tabac Sans Light" panose="020B0604020202020204" charset="0"/>
      <p:regular r:id="rId33"/>
      <p:italic r:id="rId34"/>
    </p:embeddedFont>
    <p:embeddedFont>
      <p:font typeface="Tabac Sans Medium" panose="020B0604020202020204" charset="0"/>
      <p:regular r:id="rId35"/>
      <p:italic r:id="rId36"/>
    </p:embeddedFont>
    <p:embeddedFont>
      <p:font typeface="Tabac Sans SemiBold" panose="020B0604020202020204" charset="0"/>
      <p:bold r:id="rId37"/>
      <p:boldItalic r:id="rId38"/>
    </p:embeddedFont>
  </p:embeddedFont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2C" id="{5AD4EDC7-0402-441A-952F-8D18813BD15F}">
          <p14:sldIdLst>
            <p14:sldId id="1021"/>
            <p14:sldId id="1046"/>
            <p14:sldId id="1047"/>
            <p14:sldId id="1063"/>
            <p14:sldId id="1049"/>
            <p14:sldId id="1057"/>
            <p14:sldId id="1025"/>
            <p14:sldId id="1027"/>
            <p14:sldId id="1050"/>
            <p14:sldId id="1051"/>
            <p14:sldId id="1052"/>
            <p14:sldId id="1066"/>
            <p14:sldId id="1031"/>
            <p14:sldId id="1035"/>
            <p14:sldId id="1038"/>
            <p14:sldId id="1065"/>
            <p14:sldId id="1053"/>
            <p14:sldId id="1058"/>
            <p14:sldId id="1059"/>
            <p14:sldId id="1061"/>
            <p14:sldId id="1037"/>
            <p14:sldId id="1060"/>
            <p14:sldId id="106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7BAD60-A7B0-D16F-7CA9-EBC407330744}" name="Matějková Lucie" initials="ML" userId="S::lucie.matejkova@dzs.cz::3284f76d-bbe0-4b72-976e-3f09885a8201" providerId="AD"/>
  <p188:author id="{25B17E71-B58F-D522-3FEF-946AE0A5B320}" name="Žižková Andrea" initials="ŽA" userId="S::andrea.zizkova@dzs.cz::e80714f8-bff0-4330-a0b3-13e725a868f3" providerId="AD"/>
  <p188:author id="{2F3E1173-8A1A-CAE8-4506-98289A2E18A6}" name="Slavíková Dominika" initials="DS" userId="S::dominika.slavikova@dzs.cz::10b53c3e-3f39-4670-b602-63a6a8d12475" providerId="AD"/>
  <p188:author id="{69071AAB-CD24-B263-2C91-90EF26FDF4E7}" name="Křenek Sobotková Bára" initials="KB" userId="S::bara.sobotkova@dzs.cz::8dceef4e-fd3a-4588-8900-b8e57a35def0" providerId="AD"/>
  <p188:author id="{2A3A3BCB-7E7D-39A9-18B8-96C148C7D3FA}" name="Chvála David" initials="CD" userId="S::david.chvala@dzs.cz::c27f8d16-3764-40f8-99bc-3992739cf624" providerId="AD"/>
  <p188:author id="{7BEA89CB-A29F-D698-C316-E895042DD3A2}" name="Lippmann Soňa" initials="SL" userId="S::sona.lippmann@dzs.cz::8c85f18b-3363-4105-abac-58d1e9eb3ca3" providerId="AD"/>
  <p188:author id="{A12DB0D7-9AB2-1936-5779-9832536EA745}" name="Oplíštilová Michaela" initials="OM" userId="S::michaela.oplistilova@dzs.cz::f40000fa-c4cb-430b-b057-06acc2a43cef" providerId="AD"/>
  <p188:author id="{5EE877D9-CB9B-811F-105B-429FF56CDC64}" name="Trtková Alžběta" initials="AT" userId="S::alzbeta.trtkova@dzs.cz::6ac83775-e7fe-4359-ab84-7ff0f1cb47d9" providerId="AD"/>
  <p188:author id="{920E96D9-1D67-7CFF-7B6B-05A40DC32E62}" name="Sargeant Aneta" initials="AS" userId="S::aneta.sargeant@dzs.cz::c1caa5e7-7a3a-45eb-960a-179adde0a398" providerId="AD"/>
  <p188:author id="{852EE9ED-C7D9-16D4-CE1E-91F73BAC827A}" name="Nevolná Martina" initials="MN" userId="S::martina.nevolna@dzs.cz::171d9a69-0140-4f0a-9e02-4031dea754d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2F27"/>
    <a:srgbClr val="436AB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011EA3-7BC4-8D4A-3379-C48CB6282C57}" v="1" dt="2025-06-05T11:16:17.595"/>
  </p1510:revLst>
</p1510:revInfo>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 Id="rId20" Type="http://schemas.openxmlformats.org/officeDocument/2006/relationships/slide" Target="slides/slide16.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plíštilová Michaela" userId="S::michaela.oplistilova@dzs.cz::f40000fa-c4cb-430b-b057-06acc2a43cef" providerId="AD" clId="Web-{A6011EA3-7BC4-8D4A-3379-C48CB6282C57}"/>
    <pc:docChg chg="sldOrd">
      <pc:chgData name="Oplíštilová Michaela" userId="S::michaela.oplistilova@dzs.cz::f40000fa-c4cb-430b-b057-06acc2a43cef" providerId="AD" clId="Web-{A6011EA3-7BC4-8D4A-3379-C48CB6282C57}" dt="2025-06-05T11:16:17.580" v="0"/>
      <pc:docMkLst>
        <pc:docMk/>
      </pc:docMkLst>
      <pc:sldChg chg="ord">
        <pc:chgData name="Oplíštilová Michaela" userId="S::michaela.oplistilova@dzs.cz::f40000fa-c4cb-430b-b057-06acc2a43cef" providerId="AD" clId="Web-{A6011EA3-7BC4-8D4A-3379-C48CB6282C57}" dt="2025-06-05T11:16:17.580" v="0"/>
        <pc:sldMkLst>
          <pc:docMk/>
          <pc:sldMk cId="162145204" sldId="1038"/>
        </pc:sldMkLst>
      </pc:sldChg>
    </pc:docChg>
  </pc:docChgLst>
  <pc:docChgLst>
    <pc:chgData name="Oplíštilová Michaela" userId="S::michaela.oplistilova@dzs.cz::f40000fa-c4cb-430b-b057-06acc2a43cef" providerId="AD" clId="Web-{D614DD7E-4105-8B24-B811-D460419111A0}"/>
    <pc:docChg chg="modSld sldOrd">
      <pc:chgData name="Oplíštilová Michaela" userId="S::michaela.oplistilova@dzs.cz::f40000fa-c4cb-430b-b057-06acc2a43cef" providerId="AD" clId="Web-{D614DD7E-4105-8B24-B811-D460419111A0}" dt="2025-03-13T10:52:50.307" v="11"/>
      <pc:docMkLst>
        <pc:docMk/>
      </pc:docMkLst>
      <pc:sldChg chg="modNotes">
        <pc:chgData name="Oplíštilová Michaela" userId="S::michaela.oplistilova@dzs.cz::f40000fa-c4cb-430b-b057-06acc2a43cef" providerId="AD" clId="Web-{D614DD7E-4105-8B24-B811-D460419111A0}" dt="2025-03-13T10:08:42.192" v="0"/>
        <pc:sldMkLst>
          <pc:docMk/>
          <pc:sldMk cId="1401150293" sldId="1027"/>
        </pc:sldMkLst>
      </pc:sldChg>
      <pc:sldChg chg="modNotes">
        <pc:chgData name="Oplíštilová Michaela" userId="S::michaela.oplistilova@dzs.cz::f40000fa-c4cb-430b-b057-06acc2a43cef" providerId="AD" clId="Web-{D614DD7E-4105-8B24-B811-D460419111A0}" dt="2025-03-13T10:36:04.340" v="6"/>
        <pc:sldMkLst>
          <pc:docMk/>
          <pc:sldMk cId="2634332849" sldId="1035"/>
        </pc:sldMkLst>
      </pc:sldChg>
      <pc:sldChg chg="modNotes">
        <pc:chgData name="Oplíštilová Michaela" userId="S::michaela.oplistilova@dzs.cz::f40000fa-c4cb-430b-b057-06acc2a43cef" providerId="AD" clId="Web-{D614DD7E-4105-8B24-B811-D460419111A0}" dt="2025-03-13T10:36:56.139" v="8"/>
        <pc:sldMkLst>
          <pc:docMk/>
          <pc:sldMk cId="162145204" sldId="1038"/>
        </pc:sldMkLst>
      </pc:sldChg>
      <pc:sldChg chg="ord">
        <pc:chgData name="Oplíštilová Michaela" userId="S::michaela.oplistilova@dzs.cz::f40000fa-c4cb-430b-b057-06acc2a43cef" providerId="AD" clId="Web-{D614DD7E-4105-8B24-B811-D460419111A0}" dt="2025-03-13T10:09:27.210" v="1"/>
        <pc:sldMkLst>
          <pc:docMk/>
          <pc:sldMk cId="3530241076" sldId="1047"/>
        </pc:sldMkLst>
      </pc:sldChg>
      <pc:sldChg chg="ord modNotes">
        <pc:chgData name="Oplíštilová Michaela" userId="S::michaela.oplistilova@dzs.cz::f40000fa-c4cb-430b-b057-06acc2a43cef" providerId="AD" clId="Web-{D614DD7E-4105-8B24-B811-D460419111A0}" dt="2025-03-13T10:11:32.027" v="4"/>
        <pc:sldMkLst>
          <pc:docMk/>
          <pc:sldMk cId="3393064733" sldId="1050"/>
        </pc:sldMkLst>
      </pc:sldChg>
      <pc:sldChg chg="modNotes">
        <pc:chgData name="Oplíštilová Michaela" userId="S::michaela.oplistilova@dzs.cz::f40000fa-c4cb-430b-b057-06acc2a43cef" providerId="AD" clId="Web-{D614DD7E-4105-8B24-B811-D460419111A0}" dt="2025-03-13T10:37:08.874" v="10"/>
        <pc:sldMkLst>
          <pc:docMk/>
          <pc:sldMk cId="1163024204" sldId="1053"/>
        </pc:sldMkLst>
      </pc:sldChg>
      <pc:sldChg chg="ord">
        <pc:chgData name="Oplíštilová Michaela" userId="S::michaela.oplistilova@dzs.cz::f40000fa-c4cb-430b-b057-06acc2a43cef" providerId="AD" clId="Web-{D614DD7E-4105-8B24-B811-D460419111A0}" dt="2025-03-13T10:52:50.307" v="11"/>
        <pc:sldMkLst>
          <pc:docMk/>
          <pc:sldMk cId="1061503506" sldId="106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41A_CA3E0F1D.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_41A_CA3E0F1D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List1!$B$1</c:f>
              <c:strCache>
                <c:ptCount val="1"/>
                <c:pt idx="0">
                  <c:v>Prodej</c:v>
                </c:pt>
              </c:strCache>
            </c:strRef>
          </c:tx>
          <c:spPr>
            <a:ln w="57150">
              <a:solidFill>
                <a:srgbClr val="FFFFFF"/>
              </a:solidFill>
            </a:ln>
          </c:spPr>
          <c:dPt>
            <c:idx val="0"/>
            <c:bubble3D val="0"/>
            <c:spPr>
              <a:solidFill>
                <a:srgbClr val="436AB3"/>
              </a:solidFill>
              <a:ln w="57150">
                <a:solidFill>
                  <a:srgbClr val="FFFFFF"/>
                </a:solidFill>
              </a:ln>
              <a:effectLst/>
            </c:spPr>
            <c:extLst>
              <c:ext xmlns:c16="http://schemas.microsoft.com/office/drawing/2014/chart" uri="{C3380CC4-5D6E-409C-BE32-E72D297353CC}">
                <c16:uniqueId val="{00000001-B1BD-4860-93FF-0DD985F385FA}"/>
              </c:ext>
            </c:extLst>
          </c:dPt>
          <c:dPt>
            <c:idx val="1"/>
            <c:bubble3D val="0"/>
            <c:spPr>
              <a:solidFill>
                <a:srgbClr val="436AB3">
                  <a:alpha val="25000"/>
                </a:srgbClr>
              </a:solidFill>
              <a:ln w="57150">
                <a:solidFill>
                  <a:srgbClr val="FFFFFF"/>
                </a:solidFill>
              </a:ln>
              <a:effectLst/>
            </c:spPr>
            <c:extLst>
              <c:ext xmlns:c16="http://schemas.microsoft.com/office/drawing/2014/chart" uri="{C3380CC4-5D6E-409C-BE32-E72D297353CC}">
                <c16:uniqueId val="{00000003-B1BD-4860-93FF-0DD985F385FA}"/>
              </c:ext>
            </c:extLst>
          </c:dPt>
          <c:cat>
            <c:strRef>
              <c:f>List1!$A$2:$A$3</c:f>
              <c:strCache>
                <c:ptCount val="2"/>
                <c:pt idx="0">
                  <c:v>1. čtvrt.</c:v>
                </c:pt>
                <c:pt idx="1">
                  <c:v>2. čtvrt.</c:v>
                </c:pt>
              </c:strCache>
            </c:strRef>
          </c:cat>
          <c:val>
            <c:numRef>
              <c:f>List1!$B$2:$B$3</c:f>
              <c:numCache>
                <c:formatCode>General</c:formatCode>
                <c:ptCount val="2"/>
                <c:pt idx="0">
                  <c:v>18</c:v>
                </c:pt>
                <c:pt idx="1">
                  <c:v>82</c:v>
                </c:pt>
              </c:numCache>
            </c:numRef>
          </c:val>
          <c:extLst>
            <c:ext xmlns:c16="http://schemas.microsoft.com/office/drawing/2014/chart" uri="{C3380CC4-5D6E-409C-BE32-E72D297353CC}">
              <c16:uniqueId val="{00000004-B1BD-4860-93FF-0DD985F385FA}"/>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38100">
      <a:noFill/>
    </a:ln>
    <a:effectLst/>
  </c:spPr>
  <c:txPr>
    <a:bodyPr/>
    <a:lstStyle/>
    <a:p>
      <a:pPr>
        <a:defRPr/>
      </a:pPr>
      <a:endParaRPr lang="cs-CZ"/>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List1!$B$1</c:f>
              <c:strCache>
                <c:ptCount val="1"/>
                <c:pt idx="0">
                  <c:v>Prodej</c:v>
                </c:pt>
              </c:strCache>
            </c:strRef>
          </c:tx>
          <c:spPr>
            <a:ln w="57150">
              <a:solidFill>
                <a:schemeClr val="bg1"/>
              </a:solidFill>
            </a:ln>
          </c:spPr>
          <c:dPt>
            <c:idx val="0"/>
            <c:bubble3D val="0"/>
            <c:spPr>
              <a:solidFill>
                <a:srgbClr val="E22E27"/>
              </a:solidFill>
              <a:ln w="57150">
                <a:solidFill>
                  <a:schemeClr val="bg1"/>
                </a:solidFill>
              </a:ln>
              <a:effectLst/>
            </c:spPr>
            <c:extLst>
              <c:ext xmlns:c16="http://schemas.microsoft.com/office/drawing/2014/chart" uri="{C3380CC4-5D6E-409C-BE32-E72D297353CC}">
                <c16:uniqueId val="{00000001-4806-4AAC-A9ED-8759EC59610D}"/>
              </c:ext>
            </c:extLst>
          </c:dPt>
          <c:dPt>
            <c:idx val="1"/>
            <c:bubble3D val="0"/>
            <c:spPr>
              <a:solidFill>
                <a:srgbClr val="E22E27">
                  <a:alpha val="25000"/>
                </a:srgbClr>
              </a:solidFill>
              <a:ln w="57150">
                <a:solidFill>
                  <a:schemeClr val="bg1"/>
                </a:solidFill>
              </a:ln>
              <a:effectLst/>
            </c:spPr>
            <c:extLst>
              <c:ext xmlns:c16="http://schemas.microsoft.com/office/drawing/2014/chart" uri="{C3380CC4-5D6E-409C-BE32-E72D297353CC}">
                <c16:uniqueId val="{00000003-4806-4AAC-A9ED-8759EC59610D}"/>
              </c:ext>
            </c:extLst>
          </c:dPt>
          <c:cat>
            <c:strRef>
              <c:f>List1!$A$2:$A$3</c:f>
              <c:strCache>
                <c:ptCount val="2"/>
                <c:pt idx="0">
                  <c:v>1. čtvrt.</c:v>
                </c:pt>
                <c:pt idx="1">
                  <c:v>2. čtvrt.</c:v>
                </c:pt>
              </c:strCache>
            </c:strRef>
          </c:cat>
          <c:val>
            <c:numRef>
              <c:f>List1!$B$2:$B$3</c:f>
              <c:numCache>
                <c:formatCode>General</c:formatCode>
                <c:ptCount val="2"/>
                <c:pt idx="0">
                  <c:v>67</c:v>
                </c:pt>
                <c:pt idx="1">
                  <c:v>33</c:v>
                </c:pt>
              </c:numCache>
            </c:numRef>
          </c:val>
          <c:extLst>
            <c:ext xmlns:c16="http://schemas.microsoft.com/office/drawing/2014/chart" uri="{C3380CC4-5D6E-409C-BE32-E72D297353CC}">
              <c16:uniqueId val="{00000004-4806-4AAC-A9ED-8759EC59610D}"/>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38100">
      <a:noFill/>
    </a:ln>
    <a:effectLst/>
  </c:spPr>
  <c:txPr>
    <a:bodyPr/>
    <a:lstStyle/>
    <a:p>
      <a:pPr>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F632EE-B2B2-4240-992E-069D21534730}" type="datetimeFigureOut">
              <a:rPr lang="cs-CZ" smtClean="0"/>
              <a:t>05.06.2025</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B4AC75-54AE-4747-A9EE-78A268B76863}" type="slidenum">
              <a:rPr lang="cs-CZ" smtClean="0"/>
              <a:t>‹#›</a:t>
            </a:fld>
            <a:endParaRPr lang="cs-CZ"/>
          </a:p>
        </p:txBody>
      </p:sp>
    </p:spTree>
    <p:extLst>
      <p:ext uri="{BB962C8B-B14F-4D97-AF65-F5344CB8AC3E}">
        <p14:creationId xmlns:p14="http://schemas.microsoft.com/office/powerpoint/2010/main" val="30002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mailto:info@studyin.cz"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visionofhumanity.org/maps/#/"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studyin.cz/live-work/work/"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studyin.cz/live-work/accommodation/"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www.youtube.com/honestguide" TargetMode="External"/><Relationship Id="rId4" Type="http://schemas.openxmlformats.org/officeDocument/2006/relationships/hyperlink" Target="https://www.isic.cz/en/"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Why is Czechia the smart choice</a:t>
            </a:r>
            <a:r>
              <a:rPr lang="cs-CZ"/>
              <a:t> </a:t>
            </a:r>
            <a:r>
              <a:rPr lang="cs-CZ" err="1"/>
              <a:t>for</a:t>
            </a:r>
            <a:r>
              <a:rPr lang="cs-CZ"/>
              <a:t> </a:t>
            </a:r>
            <a:r>
              <a:rPr lang="cs-CZ" err="1"/>
              <a:t>students</a:t>
            </a:r>
            <a:r>
              <a:rPr lang="cs-CZ"/>
              <a:t>?</a:t>
            </a:r>
            <a:endParaRPr lang="en-US"/>
          </a:p>
        </p:txBody>
      </p:sp>
      <p:sp>
        <p:nvSpPr>
          <p:cNvPr id="4" name="Zástupný symbol pro číslo snímku 3"/>
          <p:cNvSpPr>
            <a:spLocks noGrp="1"/>
          </p:cNvSpPr>
          <p:nvPr>
            <p:ph type="sldNum" sz="quarter" idx="5"/>
          </p:nvPr>
        </p:nvSpPr>
        <p:spPr/>
        <p:txBody>
          <a:bodyPr/>
          <a:lstStyle/>
          <a:p>
            <a:fld id="{267854AD-7138-4316-836A-30919BDBD62F}" type="slidenum">
              <a:rPr lang="cs-CZ" smtClean="0"/>
              <a:t>1</a:t>
            </a:fld>
            <a:endParaRPr lang="cs-CZ"/>
          </a:p>
        </p:txBody>
      </p:sp>
    </p:spTree>
    <p:extLst>
      <p:ext uri="{BB962C8B-B14F-4D97-AF65-F5344CB8AC3E}">
        <p14:creationId xmlns:p14="http://schemas.microsoft.com/office/powerpoint/2010/main" val="3602058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Study in </a:t>
            </a:r>
            <a:r>
              <a:rPr lang="cs-CZ" err="1"/>
              <a:t>Czechia</a:t>
            </a:r>
            <a:r>
              <a:rPr lang="cs-CZ"/>
              <a:t> </a:t>
            </a:r>
            <a:r>
              <a:rPr lang="cs-CZ" err="1"/>
              <a:t>website</a:t>
            </a:r>
            <a:r>
              <a:rPr lang="cs-CZ"/>
              <a:t> </a:t>
            </a:r>
            <a:r>
              <a:rPr lang="cs-CZ" err="1"/>
              <a:t>is</a:t>
            </a:r>
            <a:r>
              <a:rPr lang="cs-CZ"/>
              <a:t> </a:t>
            </a:r>
            <a:r>
              <a:rPr lang="cs-CZ" err="1"/>
              <a:t>designed</a:t>
            </a:r>
            <a:r>
              <a:rPr lang="cs-CZ"/>
              <a:t> to </a:t>
            </a:r>
            <a:r>
              <a:rPr lang="cs-CZ" err="1"/>
              <a:t>be</a:t>
            </a:r>
            <a:r>
              <a:rPr lang="cs-CZ"/>
              <a:t> a </a:t>
            </a:r>
            <a:r>
              <a:rPr lang="cs-CZ" err="1"/>
              <a:t>comprehensive</a:t>
            </a:r>
            <a:r>
              <a:rPr lang="cs-CZ"/>
              <a:t> </a:t>
            </a:r>
            <a:r>
              <a:rPr lang="cs-CZ" err="1"/>
              <a:t>guide</a:t>
            </a:r>
            <a:r>
              <a:rPr lang="cs-CZ"/>
              <a:t> </a:t>
            </a:r>
            <a:r>
              <a:rPr lang="cs-CZ" err="1"/>
              <a:t>for</a:t>
            </a:r>
            <a:r>
              <a:rPr lang="cs-CZ"/>
              <a:t> </a:t>
            </a:r>
            <a:r>
              <a:rPr lang="cs-CZ" err="1"/>
              <a:t>international</a:t>
            </a:r>
            <a:r>
              <a:rPr lang="cs-CZ"/>
              <a:t> </a:t>
            </a:r>
            <a:r>
              <a:rPr lang="cs-CZ" err="1"/>
              <a:t>students</a:t>
            </a:r>
            <a:r>
              <a:rPr lang="cs-CZ"/>
              <a:t>. It </a:t>
            </a:r>
            <a:r>
              <a:rPr lang="cs-CZ" err="1"/>
              <a:t>covers</a:t>
            </a:r>
            <a:r>
              <a:rPr lang="cs-CZ"/>
              <a:t> </a:t>
            </a:r>
            <a:r>
              <a:rPr lang="cs-CZ" err="1"/>
              <a:t>essential</a:t>
            </a:r>
            <a:r>
              <a:rPr lang="cs-CZ"/>
              <a:t> </a:t>
            </a:r>
            <a:r>
              <a:rPr lang="cs-CZ" err="1"/>
              <a:t>topics</a:t>
            </a:r>
            <a:r>
              <a:rPr lang="cs-CZ"/>
              <a:t> such as visa </a:t>
            </a:r>
            <a:r>
              <a:rPr lang="cs-CZ" err="1"/>
              <a:t>procedures</a:t>
            </a:r>
            <a:r>
              <a:rPr lang="cs-CZ"/>
              <a:t>, </a:t>
            </a:r>
            <a:r>
              <a:rPr lang="cs-CZ" err="1"/>
              <a:t>scholarships</a:t>
            </a:r>
            <a:r>
              <a:rPr lang="cs-CZ"/>
              <a:t>, </a:t>
            </a:r>
            <a:r>
              <a:rPr lang="cs-CZ" err="1"/>
              <a:t>accommodation</a:t>
            </a:r>
            <a:r>
              <a:rPr lang="cs-CZ"/>
              <a:t>, and </a:t>
            </a:r>
            <a:r>
              <a:rPr lang="cs-CZ" err="1"/>
              <a:t>healthcare</a:t>
            </a:r>
            <a:r>
              <a:rPr lang="cs-CZ"/>
              <a:t>. </a:t>
            </a:r>
            <a:r>
              <a:rPr lang="cs-CZ" err="1"/>
              <a:t>Students</a:t>
            </a:r>
            <a:r>
              <a:rPr lang="cs-CZ"/>
              <a:t> </a:t>
            </a:r>
            <a:r>
              <a:rPr lang="cs-CZ" err="1"/>
              <a:t>can</a:t>
            </a:r>
            <a:r>
              <a:rPr lang="cs-CZ"/>
              <a:t> </a:t>
            </a:r>
            <a:r>
              <a:rPr lang="cs-CZ" err="1"/>
              <a:t>also</a:t>
            </a:r>
            <a:r>
              <a:rPr lang="cs-CZ"/>
              <a:t> </a:t>
            </a:r>
            <a:r>
              <a:rPr lang="cs-CZ" err="1"/>
              <a:t>find</a:t>
            </a:r>
            <a:r>
              <a:rPr lang="cs-CZ"/>
              <a:t> </a:t>
            </a:r>
            <a:r>
              <a:rPr lang="cs-CZ" err="1"/>
              <a:t>valuable</a:t>
            </a:r>
            <a:r>
              <a:rPr lang="cs-CZ"/>
              <a:t> </a:t>
            </a:r>
            <a:r>
              <a:rPr lang="cs-CZ" err="1"/>
              <a:t>information</a:t>
            </a:r>
            <a:r>
              <a:rPr lang="cs-CZ"/>
              <a:t> on </a:t>
            </a:r>
            <a:r>
              <a:rPr lang="cs-CZ" err="1"/>
              <a:t>working</a:t>
            </a:r>
            <a:r>
              <a:rPr lang="cs-CZ"/>
              <a:t> </a:t>
            </a:r>
            <a:r>
              <a:rPr lang="cs-CZ" err="1"/>
              <a:t>during</a:t>
            </a:r>
            <a:r>
              <a:rPr lang="cs-CZ"/>
              <a:t> and </a:t>
            </a:r>
            <a:r>
              <a:rPr lang="cs-CZ" err="1"/>
              <a:t>after</a:t>
            </a:r>
            <a:r>
              <a:rPr lang="cs-CZ"/>
              <a:t> </a:t>
            </a:r>
            <a:r>
              <a:rPr lang="cs-CZ" err="1"/>
              <a:t>their</a:t>
            </a:r>
            <a:r>
              <a:rPr lang="cs-CZ"/>
              <a:t> </a:t>
            </a:r>
            <a:r>
              <a:rPr lang="cs-CZ" err="1"/>
              <a:t>studies</a:t>
            </a:r>
            <a:r>
              <a:rPr lang="cs-CZ"/>
              <a:t>, </a:t>
            </a:r>
            <a:r>
              <a:rPr lang="cs-CZ" err="1"/>
              <a:t>making</a:t>
            </a:r>
            <a:r>
              <a:rPr lang="cs-CZ"/>
              <a:t> </a:t>
            </a:r>
            <a:r>
              <a:rPr lang="cs-CZ" err="1"/>
              <a:t>Czechia</a:t>
            </a:r>
            <a:r>
              <a:rPr lang="cs-CZ"/>
              <a:t> not </a:t>
            </a:r>
            <a:r>
              <a:rPr lang="cs-CZ" err="1"/>
              <a:t>only</a:t>
            </a:r>
            <a:r>
              <a:rPr lang="cs-CZ"/>
              <a:t> a </a:t>
            </a:r>
            <a:r>
              <a:rPr lang="cs-CZ" err="1"/>
              <a:t>great</a:t>
            </a:r>
            <a:r>
              <a:rPr lang="cs-CZ"/>
              <a:t> place to study but </a:t>
            </a:r>
            <a:r>
              <a:rPr lang="cs-CZ" err="1"/>
              <a:t>also</a:t>
            </a:r>
            <a:r>
              <a:rPr lang="cs-CZ"/>
              <a:t> to live and build a </a:t>
            </a:r>
            <a:r>
              <a:rPr lang="cs-CZ" err="1"/>
              <a:t>career</a:t>
            </a:r>
            <a:r>
              <a:rPr lang="cs-CZ"/>
              <a:t>.</a:t>
            </a:r>
          </a:p>
          <a:p>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14</a:t>
            </a:fld>
            <a:endParaRPr lang="cs-CZ"/>
          </a:p>
        </p:txBody>
      </p:sp>
    </p:spTree>
    <p:extLst>
      <p:ext uri="{BB962C8B-B14F-4D97-AF65-F5344CB8AC3E}">
        <p14:creationId xmlns:p14="http://schemas.microsoft.com/office/powerpoint/2010/main" val="4263623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More information on student living and studying experiences can be found in Study in Czechia report (how many international students are in Czechia and from which countries, well are international students integrated, how they feel about visa applications </a:t>
            </a:r>
            <a:r>
              <a:rPr lang="en-US" err="1"/>
              <a:t>etc</a:t>
            </a:r>
            <a:r>
              <a:rPr lang="en-US"/>
              <a:t>). </a:t>
            </a:r>
          </a:p>
          <a:p>
            <a:endParaRPr lang="en-US"/>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15</a:t>
            </a:fld>
            <a:endParaRPr lang="cs-CZ"/>
          </a:p>
        </p:txBody>
      </p:sp>
    </p:spTree>
    <p:extLst>
      <p:ext uri="{BB962C8B-B14F-4D97-AF65-F5344CB8AC3E}">
        <p14:creationId xmlns:p14="http://schemas.microsoft.com/office/powerpoint/2010/main" val="3147328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cap="all"/>
              <a:t>At last but not least </a:t>
            </a:r>
            <a:r>
              <a:rPr lang="cs-CZ" cap="all" err="1"/>
              <a:t>we</a:t>
            </a:r>
            <a:r>
              <a:rPr lang="cs-CZ" cap="all"/>
              <a:t> </a:t>
            </a:r>
            <a:r>
              <a:rPr lang="cs-CZ" cap="all" err="1"/>
              <a:t>would</a:t>
            </a:r>
            <a:r>
              <a:rPr lang="cs-CZ" cap="all"/>
              <a:t> </a:t>
            </a:r>
            <a:r>
              <a:rPr lang="cs-CZ" cap="all" err="1"/>
              <a:t>like</a:t>
            </a:r>
            <a:r>
              <a:rPr lang="cs-CZ" cap="all"/>
              <a:t> to </a:t>
            </a:r>
            <a:r>
              <a:rPr lang="cs-CZ" cap="all" err="1"/>
              <a:t>highlight</a:t>
            </a:r>
            <a:r>
              <a:rPr lang="cs-CZ" cap="all"/>
              <a:t> </a:t>
            </a:r>
            <a:r>
              <a:rPr lang="cs-CZ" cap="all" err="1"/>
              <a:t>the</a:t>
            </a:r>
            <a:r>
              <a:rPr lang="cs-CZ" cap="all"/>
              <a:t> </a:t>
            </a:r>
            <a:r>
              <a:rPr lang="cs-CZ" cap="all" err="1"/>
              <a:t>Czechia</a:t>
            </a:r>
            <a:r>
              <a:rPr lang="cs-CZ" cap="all"/>
              <a:t> </a:t>
            </a:r>
            <a:r>
              <a:rPr lang="cs-CZ" cap="all" err="1"/>
              <a:t>Alumni</a:t>
            </a:r>
            <a:r>
              <a:rPr lang="cs-CZ" cap="all"/>
              <a:t> </a:t>
            </a:r>
            <a:r>
              <a:rPr lang="cs-CZ" cap="all" err="1"/>
              <a:t>Programme</a:t>
            </a:r>
            <a:r>
              <a:rPr lang="cs-CZ" cap="all"/>
              <a:t>, </a:t>
            </a:r>
            <a:r>
              <a:rPr lang="cs-CZ" cap="all" err="1"/>
              <a:t>which</a:t>
            </a:r>
            <a:r>
              <a:rPr lang="cs-CZ" cap="all"/>
              <a:t> </a:t>
            </a:r>
            <a:r>
              <a:rPr lang="cs-CZ" cap="all" err="1"/>
              <a:t>helps</a:t>
            </a:r>
            <a:r>
              <a:rPr lang="cs-CZ" cap="all"/>
              <a:t> </a:t>
            </a:r>
            <a:r>
              <a:rPr lang="cs-CZ" cap="all" err="1"/>
              <a:t>international</a:t>
            </a:r>
            <a:r>
              <a:rPr lang="cs-CZ" cap="all"/>
              <a:t> </a:t>
            </a:r>
            <a:r>
              <a:rPr lang="cs-CZ" cap="all" err="1"/>
              <a:t>graduates</a:t>
            </a:r>
            <a:r>
              <a:rPr lang="cs-CZ" cap="all"/>
              <a:t> </a:t>
            </a:r>
            <a:r>
              <a:rPr lang="cs-CZ" cap="all" err="1"/>
              <a:t>stay</a:t>
            </a:r>
            <a:r>
              <a:rPr lang="cs-CZ" cap="all"/>
              <a:t> </a:t>
            </a:r>
            <a:r>
              <a:rPr lang="cs-CZ" cap="all" err="1"/>
              <a:t>connected</a:t>
            </a:r>
            <a:r>
              <a:rPr lang="cs-CZ" cap="all"/>
              <a:t> to </a:t>
            </a:r>
            <a:r>
              <a:rPr lang="cs-CZ" cap="all" err="1"/>
              <a:t>their</a:t>
            </a:r>
            <a:r>
              <a:rPr lang="cs-CZ" cap="all"/>
              <a:t> alma mater and to </a:t>
            </a:r>
            <a:r>
              <a:rPr lang="cs-CZ" cap="all" err="1"/>
              <a:t>Czechia</a:t>
            </a:r>
            <a:r>
              <a:rPr lang="cs-CZ" cap="all"/>
              <a:t>. </a:t>
            </a:r>
            <a:r>
              <a:rPr lang="cs-CZ" cap="all" err="1"/>
              <a:t>Through</a:t>
            </a:r>
            <a:r>
              <a:rPr lang="cs-CZ" cap="all"/>
              <a:t> </a:t>
            </a:r>
            <a:r>
              <a:rPr lang="cs-CZ" cap="all" err="1"/>
              <a:t>this</a:t>
            </a:r>
            <a:r>
              <a:rPr lang="cs-CZ" cap="all"/>
              <a:t> </a:t>
            </a:r>
            <a:r>
              <a:rPr lang="cs-CZ" cap="all" err="1"/>
              <a:t>programme</a:t>
            </a:r>
            <a:r>
              <a:rPr lang="cs-CZ" cap="all"/>
              <a:t>, Study in </a:t>
            </a:r>
            <a:r>
              <a:rPr lang="cs-CZ" cap="all" err="1"/>
              <a:t>Czechia</a:t>
            </a:r>
            <a:r>
              <a:rPr lang="cs-CZ" cap="all"/>
              <a:t> </a:t>
            </a:r>
            <a:r>
              <a:rPr lang="cs-CZ" cap="all" err="1"/>
              <a:t>organises</a:t>
            </a:r>
            <a:r>
              <a:rPr lang="cs-CZ" cap="all"/>
              <a:t> networking </a:t>
            </a:r>
            <a:r>
              <a:rPr lang="cs-CZ" cap="all" err="1"/>
              <a:t>events</a:t>
            </a:r>
            <a:r>
              <a:rPr lang="cs-CZ" cap="all"/>
              <a:t>, </a:t>
            </a:r>
            <a:r>
              <a:rPr lang="cs-CZ" cap="all" err="1"/>
              <a:t>promotes</a:t>
            </a:r>
            <a:r>
              <a:rPr lang="cs-CZ" cap="all"/>
              <a:t> </a:t>
            </a:r>
            <a:r>
              <a:rPr lang="cs-CZ" cap="all" err="1"/>
              <a:t>internships</a:t>
            </a:r>
            <a:r>
              <a:rPr lang="cs-CZ" cap="all"/>
              <a:t>, and </a:t>
            </a:r>
            <a:r>
              <a:rPr lang="cs-CZ" cap="all" err="1"/>
              <a:t>offers</a:t>
            </a:r>
            <a:r>
              <a:rPr lang="cs-CZ" cap="all"/>
              <a:t> </a:t>
            </a:r>
            <a:r>
              <a:rPr lang="cs-CZ" cap="all" err="1"/>
              <a:t>opportunities</a:t>
            </a:r>
            <a:r>
              <a:rPr lang="cs-CZ" cap="all"/>
              <a:t> </a:t>
            </a:r>
            <a:r>
              <a:rPr lang="cs-CZ" cap="all" err="1"/>
              <a:t>for</a:t>
            </a:r>
            <a:r>
              <a:rPr lang="cs-CZ" cap="all"/>
              <a:t> </a:t>
            </a:r>
            <a:r>
              <a:rPr lang="cs-CZ" cap="all" err="1"/>
              <a:t>alumni</a:t>
            </a:r>
            <a:r>
              <a:rPr lang="cs-CZ" cap="all"/>
              <a:t> to </a:t>
            </a:r>
            <a:r>
              <a:rPr lang="cs-CZ" cap="all" err="1"/>
              <a:t>remain</a:t>
            </a:r>
            <a:r>
              <a:rPr lang="cs-CZ" cap="all"/>
              <a:t> </a:t>
            </a:r>
            <a:r>
              <a:rPr lang="cs-CZ" cap="all" err="1"/>
              <a:t>involved</a:t>
            </a:r>
            <a:r>
              <a:rPr lang="cs-CZ" cap="all"/>
              <a:t> in Czech </a:t>
            </a:r>
            <a:r>
              <a:rPr lang="cs-CZ" cap="all" err="1"/>
              <a:t>higher</a:t>
            </a:r>
            <a:r>
              <a:rPr lang="cs-CZ" cap="all"/>
              <a:t> </a:t>
            </a:r>
            <a:r>
              <a:rPr lang="cs-CZ" cap="all" err="1"/>
              <a:t>education</a:t>
            </a:r>
            <a:r>
              <a:rPr lang="cs-CZ" cap="all"/>
              <a:t>. </a:t>
            </a:r>
            <a:r>
              <a:rPr lang="cs-CZ" cap="all" err="1"/>
              <a:t>Staying</a:t>
            </a:r>
            <a:r>
              <a:rPr lang="cs-CZ" cap="all"/>
              <a:t> in </a:t>
            </a:r>
            <a:r>
              <a:rPr lang="cs-CZ" cap="all" err="1"/>
              <a:t>touch</a:t>
            </a:r>
            <a:r>
              <a:rPr lang="cs-CZ" cap="all"/>
              <a:t> </a:t>
            </a:r>
            <a:r>
              <a:rPr lang="cs-CZ" cap="all" err="1"/>
              <a:t>with</a:t>
            </a:r>
            <a:r>
              <a:rPr lang="cs-CZ" cap="all"/>
              <a:t> </a:t>
            </a:r>
            <a:r>
              <a:rPr lang="cs-CZ" cap="all" err="1"/>
              <a:t>Czechia</a:t>
            </a:r>
            <a:r>
              <a:rPr lang="cs-CZ" cap="all"/>
              <a:t> </a:t>
            </a:r>
            <a:r>
              <a:rPr lang="cs-CZ" cap="all" err="1"/>
              <a:t>can</a:t>
            </a:r>
            <a:r>
              <a:rPr lang="cs-CZ" cap="all"/>
              <a:t> lead to </a:t>
            </a:r>
            <a:r>
              <a:rPr lang="cs-CZ" cap="all" err="1"/>
              <a:t>numerous</a:t>
            </a:r>
            <a:r>
              <a:rPr lang="cs-CZ" cap="all"/>
              <a:t> </a:t>
            </a:r>
            <a:r>
              <a:rPr lang="cs-CZ" cap="all" err="1"/>
              <a:t>professional</a:t>
            </a:r>
            <a:r>
              <a:rPr lang="cs-CZ" cap="all"/>
              <a:t> </a:t>
            </a:r>
            <a:r>
              <a:rPr lang="cs-CZ" cap="all" err="1"/>
              <a:t>opportunities</a:t>
            </a:r>
            <a:r>
              <a:rPr lang="cs-CZ" cap="all"/>
              <a:t> </a:t>
            </a:r>
            <a:r>
              <a:rPr lang="cs-CZ" cap="all" err="1"/>
              <a:t>even</a:t>
            </a:r>
            <a:r>
              <a:rPr lang="cs-CZ" cap="all"/>
              <a:t> </a:t>
            </a:r>
            <a:r>
              <a:rPr lang="cs-CZ" cap="all" err="1"/>
              <a:t>after</a:t>
            </a:r>
            <a:r>
              <a:rPr lang="cs-CZ" cap="all"/>
              <a:t> </a:t>
            </a:r>
            <a:r>
              <a:rPr lang="cs-CZ" cap="all" err="1"/>
              <a:t>graduation</a:t>
            </a:r>
            <a:r>
              <a:rPr lang="cs-CZ" cap="all"/>
              <a:t>. </a:t>
            </a:r>
            <a:r>
              <a:rPr lang="en-US" cap="all"/>
              <a:t>The program is intended for all international students who have studied at a Czech university (without restrictions on the length of study), who identify not only with their alma mater, but also with Czechia and its culture.</a:t>
            </a:r>
          </a:p>
          <a:p>
            <a:endParaRPr lang="cs-CZ" cap="all"/>
          </a:p>
          <a:p>
            <a:endParaRPr lang="cs-CZ" cap="all">
              <a:cs typeface="+mn-lt"/>
            </a:endParaRPr>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17</a:t>
            </a:fld>
            <a:endParaRPr lang="cs-CZ"/>
          </a:p>
        </p:txBody>
      </p:sp>
    </p:spTree>
    <p:extLst>
      <p:ext uri="{BB962C8B-B14F-4D97-AF65-F5344CB8AC3E}">
        <p14:creationId xmlns:p14="http://schemas.microsoft.com/office/powerpoint/2010/main" val="79663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If you want to know more about the life and studying in Czechia, follow Study in Czechia on Instagram, join their Facebook group or check out student blogs written by student ambassadors. You can get a better picture of how students live through Study in Czechia´s Instagram stories – students take over and post their daily lives every week!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20</a:t>
            </a:fld>
            <a:endParaRPr lang="cs-CZ"/>
          </a:p>
        </p:txBody>
      </p:sp>
    </p:spTree>
    <p:extLst>
      <p:ext uri="{BB962C8B-B14F-4D97-AF65-F5344CB8AC3E}">
        <p14:creationId xmlns:p14="http://schemas.microsoft.com/office/powerpoint/2010/main" val="3523374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GB"/>
              <a:t>- You may also download our brochures and student leaflets </a:t>
            </a:r>
            <a:r>
              <a:rPr lang="cs-CZ"/>
              <a:t>to </a:t>
            </a:r>
            <a:r>
              <a:rPr lang="cs-CZ" err="1"/>
              <a:t>read</a:t>
            </a:r>
            <a:r>
              <a:rPr lang="cs-CZ"/>
              <a:t> up </a:t>
            </a:r>
            <a:r>
              <a:rPr lang="cs-CZ" err="1"/>
              <a:t>even</a:t>
            </a:r>
            <a:r>
              <a:rPr lang="cs-CZ"/>
              <a:t> more</a:t>
            </a:r>
            <a:r>
              <a:rPr lang="en-GB"/>
              <a:t> about the Czech higher education system and student life.</a:t>
            </a:r>
            <a:endParaRPr lang="en-US"/>
          </a:p>
          <a:p>
            <a:endParaRPr lang="en-US">
              <a:latin typeface="Calibri"/>
              <a:cs typeface="Calibri"/>
            </a:endParaRP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21</a:t>
            </a:fld>
            <a:endParaRPr lang="cs-CZ"/>
          </a:p>
        </p:txBody>
      </p:sp>
    </p:spTree>
    <p:extLst>
      <p:ext uri="{BB962C8B-B14F-4D97-AF65-F5344CB8AC3E}">
        <p14:creationId xmlns:p14="http://schemas.microsoft.com/office/powerpoint/2010/main" val="2390612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err="1"/>
              <a:t>If</a:t>
            </a:r>
            <a:r>
              <a:rPr lang="cs-CZ"/>
              <a:t> </a:t>
            </a:r>
            <a:r>
              <a:rPr lang="cs-CZ" err="1"/>
              <a:t>you</a:t>
            </a:r>
            <a:r>
              <a:rPr lang="cs-CZ"/>
              <a:t> </a:t>
            </a:r>
            <a:r>
              <a:rPr lang="cs-CZ" err="1"/>
              <a:t>ever</a:t>
            </a:r>
            <a:r>
              <a:rPr lang="cs-CZ"/>
              <a:t> </a:t>
            </a:r>
            <a:r>
              <a:rPr lang="cs-CZ" err="1"/>
              <a:t>need</a:t>
            </a:r>
            <a:r>
              <a:rPr lang="cs-CZ"/>
              <a:t> more </a:t>
            </a:r>
            <a:r>
              <a:rPr lang="cs-CZ" err="1"/>
              <a:t>information</a:t>
            </a:r>
            <a:r>
              <a:rPr lang="cs-CZ"/>
              <a:t>, </a:t>
            </a:r>
            <a:r>
              <a:rPr lang="cs-CZ" err="1"/>
              <a:t>dont</a:t>
            </a:r>
            <a:r>
              <a:rPr lang="cs-CZ"/>
              <a:t> </a:t>
            </a:r>
            <a:r>
              <a:rPr lang="cs-CZ" err="1"/>
              <a:t>hesitate</a:t>
            </a:r>
            <a:r>
              <a:rPr lang="cs-CZ"/>
              <a:t> and </a:t>
            </a:r>
            <a:r>
              <a:rPr lang="cs-CZ" err="1"/>
              <a:t>contact</a:t>
            </a:r>
            <a:r>
              <a:rPr lang="cs-CZ"/>
              <a:t> </a:t>
            </a:r>
            <a:r>
              <a:rPr lang="cs-CZ" err="1"/>
              <a:t>the</a:t>
            </a:r>
            <a:r>
              <a:rPr lang="cs-CZ"/>
              <a:t> team </a:t>
            </a:r>
            <a:r>
              <a:rPr lang="cs-CZ" err="1"/>
              <a:t>at</a:t>
            </a:r>
            <a:r>
              <a:rPr lang="cs-CZ"/>
              <a:t> </a:t>
            </a:r>
            <a:r>
              <a:rPr lang="cs-CZ">
                <a:hlinkClick r:id="rId3"/>
              </a:rPr>
              <a:t>info@studyin.cz</a:t>
            </a:r>
            <a:r>
              <a:rPr lang="cs-CZ"/>
              <a:t>. </a:t>
            </a:r>
            <a:r>
              <a:rPr lang="cs-CZ" err="1"/>
              <a:t>Follow</a:t>
            </a:r>
            <a:r>
              <a:rPr lang="cs-CZ"/>
              <a:t> </a:t>
            </a:r>
            <a:r>
              <a:rPr lang="cs-CZ" err="1"/>
              <a:t>them</a:t>
            </a:r>
            <a:r>
              <a:rPr lang="cs-CZ"/>
              <a:t> on </a:t>
            </a:r>
            <a:r>
              <a:rPr lang="cs-CZ" err="1"/>
              <a:t>social</a:t>
            </a:r>
            <a:r>
              <a:rPr lang="cs-CZ"/>
              <a:t> media to </a:t>
            </a:r>
            <a:r>
              <a:rPr lang="cs-CZ" err="1"/>
              <a:t>stay</a:t>
            </a:r>
            <a:r>
              <a:rPr lang="cs-CZ"/>
              <a:t> in </a:t>
            </a:r>
            <a:r>
              <a:rPr lang="cs-CZ" err="1"/>
              <a:t>touch</a:t>
            </a:r>
            <a:r>
              <a:rPr lang="cs-CZ"/>
              <a:t> and </a:t>
            </a:r>
            <a:r>
              <a:rPr lang="cs-CZ" err="1"/>
              <a:t>get</a:t>
            </a:r>
            <a:r>
              <a:rPr lang="cs-CZ"/>
              <a:t> up-to-</a:t>
            </a:r>
            <a:r>
              <a:rPr lang="cs-CZ" err="1"/>
              <a:t>date</a:t>
            </a:r>
            <a:r>
              <a:rPr lang="cs-CZ"/>
              <a:t> </a:t>
            </a:r>
            <a:r>
              <a:rPr lang="cs-CZ" err="1"/>
              <a:t>information</a:t>
            </a:r>
            <a:r>
              <a:rPr lang="cs-CZ"/>
              <a:t>.</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22</a:t>
            </a:fld>
            <a:endParaRPr lang="cs-CZ"/>
          </a:p>
        </p:txBody>
      </p:sp>
    </p:spTree>
    <p:extLst>
      <p:ext uri="{BB962C8B-B14F-4D97-AF65-F5344CB8AC3E}">
        <p14:creationId xmlns:p14="http://schemas.microsoft.com/office/powerpoint/2010/main" val="1584628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Your future is in your hands.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23</a:t>
            </a:fld>
            <a:endParaRPr lang="cs-CZ"/>
          </a:p>
        </p:txBody>
      </p:sp>
    </p:spTree>
    <p:extLst>
      <p:ext uri="{BB962C8B-B14F-4D97-AF65-F5344CB8AC3E}">
        <p14:creationId xmlns:p14="http://schemas.microsoft.com/office/powerpoint/2010/main" val="4094469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In Czechia, you’ll find </a:t>
            </a:r>
            <a:r>
              <a:rPr lang="en-US" b="1"/>
              <a:t>everything in one place.</a:t>
            </a:r>
            <a:endParaRPr lang="cs-CZ" b="1"/>
          </a:p>
          <a:p>
            <a:r>
              <a:rPr lang="en-US"/>
              <a:t>High quality of education, an excellent choice of study opportunities (you can choose from over 1,000 degree </a:t>
            </a:r>
            <a:r>
              <a:rPr lang="en-US" err="1"/>
              <a:t>programmes</a:t>
            </a:r>
            <a:r>
              <a:rPr lang="en-US"/>
              <a:t> in English), and affordable living in a beautiful and safe country. </a:t>
            </a:r>
            <a:endParaRPr lang="cs-CZ"/>
          </a:p>
          <a:p>
            <a:r>
              <a:rPr lang="en-US"/>
              <a:t>Plus, it’s the ideal location to travel around Europe. </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3</a:t>
            </a:fld>
            <a:endParaRPr lang="cs-CZ"/>
          </a:p>
        </p:txBody>
      </p:sp>
    </p:spTree>
    <p:extLst>
      <p:ext uri="{BB962C8B-B14F-4D97-AF65-F5344CB8AC3E}">
        <p14:creationId xmlns:p14="http://schemas.microsoft.com/office/powerpoint/2010/main" val="2523723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ea typeface="Calibri"/>
                <a:cs typeface="Calibri"/>
              </a:rPr>
              <a:t>Why is Czechia the SMART choice?</a:t>
            </a:r>
          </a:p>
          <a:p>
            <a:pPr marL="171450" indent="-171450">
              <a:buFont typeface="Calibri"/>
              <a:buChar char="-"/>
            </a:pPr>
            <a:r>
              <a:rPr lang="en-US">
                <a:latin typeface="Calibri"/>
                <a:ea typeface="Calibri"/>
                <a:cs typeface="Calibri"/>
              </a:rPr>
              <a:t>More than 1000 </a:t>
            </a:r>
            <a:r>
              <a:rPr lang="en-US" err="1">
                <a:latin typeface="Calibri"/>
                <a:ea typeface="Calibri"/>
                <a:cs typeface="Calibri"/>
              </a:rPr>
              <a:t>programmes</a:t>
            </a:r>
            <a:r>
              <a:rPr lang="en-US">
                <a:latin typeface="Calibri"/>
                <a:ea typeface="Calibri"/>
                <a:cs typeface="Calibri"/>
              </a:rPr>
              <a:t> in English</a:t>
            </a:r>
          </a:p>
          <a:p>
            <a:pPr marL="171450" indent="-171450">
              <a:buFont typeface="Calibri"/>
              <a:buChar char="-"/>
            </a:pPr>
            <a:r>
              <a:rPr lang="en-US"/>
              <a:t>Stay safe when studying abroad! Czechia regularly ranks among the TOP 15 </a:t>
            </a:r>
            <a:r>
              <a:rPr lang="en-US">
                <a:hlinkClick r:id="rId3"/>
              </a:rPr>
              <a:t>most peaceful countries</a:t>
            </a:r>
            <a:r>
              <a:rPr lang="en-US"/>
              <a:t> in the world. </a:t>
            </a:r>
          </a:p>
          <a:p>
            <a:pPr marL="171450" indent="-171450">
              <a:buFont typeface="Calibri"/>
              <a:buChar char="-"/>
            </a:pPr>
            <a:r>
              <a:rPr lang="en-US"/>
              <a:t>Czechia is very affordable! And having a </a:t>
            </a:r>
            <a:r>
              <a:rPr lang="en-US">
                <a:hlinkClick r:id="rId4"/>
              </a:rPr>
              <a:t>part-time job</a:t>
            </a:r>
            <a:r>
              <a:rPr lang="en-US"/>
              <a:t> is very common. Plus, as a student, you don´t need an employment permit.</a:t>
            </a:r>
          </a:p>
          <a:p>
            <a:pPr marL="171450" indent="-171450">
              <a:buFont typeface="Calibri"/>
              <a:buChar char="-"/>
            </a:pPr>
            <a:r>
              <a:rPr lang="en-US"/>
              <a:t>Great location, gives you a chance to travel the continent</a:t>
            </a:r>
          </a:p>
          <a:p>
            <a:pPr marL="171450" indent="-171450">
              <a:buFont typeface="Calibri"/>
              <a:buChar char="-"/>
            </a:pPr>
            <a:r>
              <a:rPr lang="en-US"/>
              <a:t>97 % of international alumni would recommend studying in Czechia.</a:t>
            </a:r>
          </a:p>
          <a:p>
            <a:pPr marL="171450" indent="-171450">
              <a:buFont typeface="Calibri"/>
              <a:buChar char="-"/>
            </a:pPr>
            <a:endParaRPr lang="en-US"/>
          </a:p>
          <a:p>
            <a:endParaRPr lang="en-US"/>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4</a:t>
            </a:fld>
            <a:endParaRPr lang="cs-CZ"/>
          </a:p>
        </p:txBody>
      </p:sp>
    </p:spTree>
    <p:extLst>
      <p:ext uri="{BB962C8B-B14F-4D97-AF65-F5344CB8AC3E}">
        <p14:creationId xmlns:p14="http://schemas.microsoft.com/office/powerpoint/2010/main" val="2538813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To </a:t>
            </a:r>
            <a:r>
              <a:rPr lang="cs-CZ" err="1"/>
              <a:t>cover</a:t>
            </a:r>
            <a:r>
              <a:rPr lang="cs-CZ"/>
              <a:t> </a:t>
            </a:r>
            <a:r>
              <a:rPr lang="cs-CZ" err="1"/>
              <a:t>your</a:t>
            </a:r>
            <a:r>
              <a:rPr lang="cs-CZ"/>
              <a:t> </a:t>
            </a:r>
            <a:r>
              <a:rPr lang="cs-CZ" err="1"/>
              <a:t>living</a:t>
            </a:r>
            <a:r>
              <a:rPr lang="cs-CZ"/>
              <a:t> </a:t>
            </a:r>
            <a:r>
              <a:rPr lang="cs-CZ" err="1"/>
              <a:t>expenses</a:t>
            </a:r>
            <a:r>
              <a:rPr lang="cs-CZ"/>
              <a:t>, </a:t>
            </a:r>
            <a:r>
              <a:rPr lang="cs-CZ" err="1"/>
              <a:t>you’ll</a:t>
            </a:r>
            <a:r>
              <a:rPr lang="cs-CZ"/>
              <a:t> </a:t>
            </a:r>
            <a:r>
              <a:rPr lang="cs-CZ" err="1"/>
              <a:t>need</a:t>
            </a:r>
            <a:r>
              <a:rPr lang="cs-CZ"/>
              <a:t> </a:t>
            </a:r>
            <a:r>
              <a:rPr lang="cs-CZ" err="1"/>
              <a:t>around</a:t>
            </a:r>
            <a:r>
              <a:rPr lang="cs-CZ"/>
              <a:t> </a:t>
            </a:r>
            <a:r>
              <a:rPr lang="cs-CZ" b="1"/>
              <a:t>EUR 500-750 per </a:t>
            </a:r>
            <a:r>
              <a:rPr lang="cs-CZ" b="1" err="1"/>
              <a:t>month</a:t>
            </a:r>
            <a:r>
              <a:rPr lang="cs-CZ"/>
              <a:t>. </a:t>
            </a:r>
          </a:p>
          <a:p>
            <a:r>
              <a:rPr lang="cs-CZ" err="1"/>
              <a:t>Although</a:t>
            </a:r>
            <a:r>
              <a:rPr lang="cs-CZ"/>
              <a:t> </a:t>
            </a:r>
            <a:r>
              <a:rPr lang="cs-CZ" err="1"/>
              <a:t>your</a:t>
            </a:r>
            <a:r>
              <a:rPr lang="cs-CZ"/>
              <a:t> </a:t>
            </a:r>
            <a:r>
              <a:rPr lang="cs-CZ" err="1"/>
              <a:t>monthly</a:t>
            </a:r>
            <a:r>
              <a:rPr lang="cs-CZ"/>
              <a:t> </a:t>
            </a:r>
            <a:r>
              <a:rPr lang="cs-CZ" err="1"/>
              <a:t>costs</a:t>
            </a:r>
            <a:r>
              <a:rPr lang="cs-CZ"/>
              <a:t> </a:t>
            </a:r>
            <a:r>
              <a:rPr lang="cs-CZ" err="1"/>
              <a:t>can</a:t>
            </a:r>
            <a:r>
              <a:rPr lang="cs-CZ"/>
              <a:t> vary </a:t>
            </a:r>
            <a:r>
              <a:rPr lang="cs-CZ" err="1"/>
              <a:t>depending</a:t>
            </a:r>
            <a:r>
              <a:rPr lang="cs-CZ"/>
              <a:t> on </a:t>
            </a:r>
            <a:r>
              <a:rPr lang="cs-CZ" err="1"/>
              <a:t>your</a:t>
            </a:r>
            <a:r>
              <a:rPr lang="cs-CZ"/>
              <a:t> lifestyle, </a:t>
            </a:r>
            <a:r>
              <a:rPr lang="cs-CZ" err="1"/>
              <a:t>what</a:t>
            </a:r>
            <a:r>
              <a:rPr lang="cs-CZ"/>
              <a:t> </a:t>
            </a:r>
            <a:r>
              <a:rPr lang="cs-CZ" err="1"/>
              <a:t>matters</a:t>
            </a:r>
            <a:r>
              <a:rPr lang="cs-CZ"/>
              <a:t> most </a:t>
            </a:r>
            <a:r>
              <a:rPr lang="cs-CZ" err="1"/>
              <a:t>is</a:t>
            </a:r>
            <a:r>
              <a:rPr lang="cs-CZ"/>
              <a:t> </a:t>
            </a:r>
            <a:r>
              <a:rPr lang="cs-CZ" err="1"/>
              <a:t>where</a:t>
            </a:r>
            <a:r>
              <a:rPr lang="cs-CZ"/>
              <a:t> </a:t>
            </a:r>
            <a:r>
              <a:rPr lang="cs-CZ" err="1"/>
              <a:t>you</a:t>
            </a:r>
            <a:r>
              <a:rPr lang="cs-CZ"/>
              <a:t> study. In </a:t>
            </a:r>
            <a:r>
              <a:rPr lang="cs-CZ" err="1"/>
              <a:t>larger</a:t>
            </a:r>
            <a:r>
              <a:rPr lang="cs-CZ"/>
              <a:t> </a:t>
            </a:r>
            <a:r>
              <a:rPr lang="cs-CZ" err="1"/>
              <a:t>cities</a:t>
            </a:r>
            <a:r>
              <a:rPr lang="cs-CZ"/>
              <a:t> </a:t>
            </a:r>
            <a:r>
              <a:rPr lang="cs-CZ" err="1"/>
              <a:t>like</a:t>
            </a:r>
            <a:r>
              <a:rPr lang="cs-CZ"/>
              <a:t> Prague </a:t>
            </a:r>
            <a:r>
              <a:rPr lang="cs-CZ" err="1"/>
              <a:t>or</a:t>
            </a:r>
            <a:r>
              <a:rPr lang="cs-CZ"/>
              <a:t> Brno, </a:t>
            </a:r>
            <a:r>
              <a:rPr lang="cs-CZ" err="1"/>
              <a:t>you’ll</a:t>
            </a:r>
            <a:r>
              <a:rPr lang="cs-CZ"/>
              <a:t> </a:t>
            </a:r>
            <a:r>
              <a:rPr lang="cs-CZ" err="1"/>
              <a:t>pay</a:t>
            </a:r>
            <a:r>
              <a:rPr lang="cs-CZ"/>
              <a:t> more </a:t>
            </a:r>
            <a:r>
              <a:rPr lang="cs-CZ" err="1"/>
              <a:t>for</a:t>
            </a:r>
            <a:r>
              <a:rPr lang="cs-CZ"/>
              <a:t> </a:t>
            </a:r>
            <a:r>
              <a:rPr lang="cs-CZ">
                <a:hlinkClick r:id="rId3"/>
              </a:rPr>
              <a:t>accommodation</a:t>
            </a:r>
            <a:r>
              <a:rPr lang="cs-CZ"/>
              <a:t>, </a:t>
            </a:r>
            <a:r>
              <a:rPr lang="cs-CZ" err="1"/>
              <a:t>which</a:t>
            </a:r>
            <a:r>
              <a:rPr lang="cs-CZ"/>
              <a:t> </a:t>
            </a:r>
            <a:r>
              <a:rPr lang="cs-CZ" err="1"/>
              <a:t>is</a:t>
            </a:r>
            <a:r>
              <a:rPr lang="cs-CZ"/>
              <a:t> </a:t>
            </a:r>
            <a:r>
              <a:rPr lang="cs-CZ" err="1"/>
              <a:t>the</a:t>
            </a:r>
            <a:r>
              <a:rPr lang="cs-CZ"/>
              <a:t> </a:t>
            </a:r>
            <a:r>
              <a:rPr lang="cs-CZ" err="1"/>
              <a:t>biggest</a:t>
            </a:r>
            <a:r>
              <a:rPr lang="cs-CZ"/>
              <a:t> </a:t>
            </a:r>
            <a:r>
              <a:rPr lang="cs-CZ" err="1"/>
              <a:t>expense</a:t>
            </a:r>
            <a:r>
              <a:rPr lang="cs-CZ"/>
              <a:t>. </a:t>
            </a:r>
            <a:r>
              <a:rPr lang="cs-CZ" err="1"/>
              <a:t>However</a:t>
            </a:r>
            <a:r>
              <a:rPr lang="cs-CZ"/>
              <a:t>, </a:t>
            </a:r>
            <a:r>
              <a:rPr lang="cs-CZ" err="1"/>
              <a:t>you</a:t>
            </a:r>
            <a:r>
              <a:rPr lang="cs-CZ"/>
              <a:t> </a:t>
            </a:r>
            <a:r>
              <a:rPr lang="cs-CZ" err="1"/>
              <a:t>can</a:t>
            </a:r>
            <a:r>
              <a:rPr lang="cs-CZ"/>
              <a:t> </a:t>
            </a:r>
            <a:r>
              <a:rPr lang="cs-CZ" err="1"/>
              <a:t>save</a:t>
            </a:r>
            <a:r>
              <a:rPr lang="cs-CZ"/>
              <a:t> </a:t>
            </a:r>
            <a:r>
              <a:rPr lang="cs-CZ" err="1"/>
              <a:t>money</a:t>
            </a:r>
            <a:r>
              <a:rPr lang="cs-CZ"/>
              <a:t> by </a:t>
            </a:r>
            <a:r>
              <a:rPr lang="cs-CZ" err="1"/>
              <a:t>staying</a:t>
            </a:r>
            <a:r>
              <a:rPr lang="cs-CZ"/>
              <a:t> in a student </a:t>
            </a:r>
            <a:r>
              <a:rPr lang="cs-CZ" err="1"/>
              <a:t>dorm</a:t>
            </a:r>
            <a:r>
              <a:rPr lang="cs-CZ"/>
              <a:t>.</a:t>
            </a:r>
          </a:p>
          <a:p>
            <a:endParaRPr lang="cs-CZ"/>
          </a:p>
          <a:p>
            <a:r>
              <a:rPr lang="cs-CZ" b="1" err="1"/>
              <a:t>Budgeting</a:t>
            </a:r>
            <a:r>
              <a:rPr lang="cs-CZ" b="1"/>
              <a:t> </a:t>
            </a:r>
            <a:r>
              <a:rPr lang="cs-CZ" b="1" err="1"/>
              <a:t>tips</a:t>
            </a:r>
            <a:endParaRPr lang="cs-CZ" b="1"/>
          </a:p>
          <a:p>
            <a:r>
              <a:rPr lang="cs-CZ"/>
              <a:t>As a student in </a:t>
            </a:r>
            <a:r>
              <a:rPr lang="cs-CZ" err="1"/>
              <a:t>Czechia</a:t>
            </a:r>
            <a:r>
              <a:rPr lang="cs-CZ"/>
              <a:t>, </a:t>
            </a:r>
            <a:r>
              <a:rPr lang="cs-CZ" err="1"/>
              <a:t>you</a:t>
            </a:r>
            <a:r>
              <a:rPr lang="cs-CZ"/>
              <a:t> </a:t>
            </a:r>
            <a:r>
              <a:rPr lang="cs-CZ" err="1"/>
              <a:t>can</a:t>
            </a:r>
            <a:r>
              <a:rPr lang="cs-CZ"/>
              <a:t> </a:t>
            </a:r>
            <a:r>
              <a:rPr lang="cs-CZ" err="1"/>
              <a:t>save</a:t>
            </a:r>
            <a:r>
              <a:rPr lang="cs-CZ"/>
              <a:t> </a:t>
            </a:r>
            <a:r>
              <a:rPr lang="cs-CZ" err="1"/>
              <a:t>money</a:t>
            </a:r>
            <a:r>
              <a:rPr lang="cs-CZ"/>
              <a:t> in many </a:t>
            </a:r>
            <a:r>
              <a:rPr lang="cs-CZ" err="1"/>
              <a:t>ways</a:t>
            </a:r>
            <a:r>
              <a:rPr lang="cs-CZ"/>
              <a:t>. </a:t>
            </a:r>
            <a:r>
              <a:rPr lang="cs-CZ" err="1"/>
              <a:t>We’ve</a:t>
            </a:r>
            <a:r>
              <a:rPr lang="cs-CZ"/>
              <a:t> </a:t>
            </a:r>
            <a:r>
              <a:rPr lang="cs-CZ" err="1"/>
              <a:t>got</a:t>
            </a:r>
            <a:r>
              <a:rPr lang="cs-CZ"/>
              <a:t> </a:t>
            </a:r>
            <a:r>
              <a:rPr lang="cs-CZ" err="1"/>
              <a:t>some</a:t>
            </a:r>
            <a:r>
              <a:rPr lang="cs-CZ"/>
              <a:t> </a:t>
            </a:r>
            <a:r>
              <a:rPr lang="cs-CZ" err="1"/>
              <a:t>tips</a:t>
            </a:r>
            <a:r>
              <a:rPr lang="cs-CZ"/>
              <a:t> </a:t>
            </a:r>
            <a:r>
              <a:rPr lang="cs-CZ" err="1"/>
              <a:t>for</a:t>
            </a:r>
            <a:r>
              <a:rPr lang="cs-CZ"/>
              <a:t> </a:t>
            </a:r>
            <a:r>
              <a:rPr lang="cs-CZ" err="1"/>
              <a:t>you</a:t>
            </a:r>
            <a:r>
              <a:rPr lang="cs-CZ"/>
              <a:t>!</a:t>
            </a:r>
          </a:p>
          <a:p>
            <a:endParaRPr lang="cs-CZ"/>
          </a:p>
          <a:p>
            <a:r>
              <a:rPr lang="cs-CZ" b="1"/>
              <a:t>Use </a:t>
            </a:r>
            <a:r>
              <a:rPr lang="cs-CZ" b="1" err="1"/>
              <a:t>your</a:t>
            </a:r>
            <a:r>
              <a:rPr lang="cs-CZ" b="1"/>
              <a:t> student </a:t>
            </a:r>
            <a:r>
              <a:rPr lang="cs-CZ" b="1" err="1"/>
              <a:t>card</a:t>
            </a:r>
            <a:r>
              <a:rPr lang="cs-CZ"/>
              <a:t>. </a:t>
            </a:r>
            <a:r>
              <a:rPr lang="cs-CZ" err="1"/>
              <a:t>You’ll</a:t>
            </a:r>
            <a:r>
              <a:rPr lang="cs-CZ"/>
              <a:t> </a:t>
            </a:r>
            <a:r>
              <a:rPr lang="cs-CZ" err="1"/>
              <a:t>get</a:t>
            </a:r>
            <a:r>
              <a:rPr lang="cs-CZ"/>
              <a:t> </a:t>
            </a:r>
            <a:r>
              <a:rPr lang="cs-CZ" err="1"/>
              <a:t>it</a:t>
            </a:r>
            <a:r>
              <a:rPr lang="cs-CZ"/>
              <a:t> </a:t>
            </a:r>
            <a:r>
              <a:rPr lang="cs-CZ" err="1"/>
              <a:t>from</a:t>
            </a:r>
            <a:r>
              <a:rPr lang="cs-CZ"/>
              <a:t> </a:t>
            </a:r>
            <a:r>
              <a:rPr lang="cs-CZ" err="1"/>
              <a:t>your</a:t>
            </a:r>
            <a:r>
              <a:rPr lang="cs-CZ"/>
              <a:t> university to enter campus </a:t>
            </a:r>
            <a:r>
              <a:rPr lang="cs-CZ" err="1"/>
              <a:t>buildings</a:t>
            </a:r>
            <a:r>
              <a:rPr lang="cs-CZ"/>
              <a:t>, </a:t>
            </a:r>
            <a:r>
              <a:rPr lang="cs-CZ" err="1"/>
              <a:t>borrow</a:t>
            </a:r>
            <a:r>
              <a:rPr lang="cs-CZ"/>
              <a:t> </a:t>
            </a:r>
            <a:r>
              <a:rPr lang="cs-CZ" err="1"/>
              <a:t>books</a:t>
            </a:r>
            <a:r>
              <a:rPr lang="cs-CZ"/>
              <a:t> </a:t>
            </a:r>
            <a:r>
              <a:rPr lang="cs-CZ" err="1"/>
              <a:t>from</a:t>
            </a:r>
            <a:r>
              <a:rPr lang="cs-CZ"/>
              <a:t> </a:t>
            </a:r>
            <a:r>
              <a:rPr lang="cs-CZ" err="1"/>
              <a:t>the</a:t>
            </a:r>
            <a:r>
              <a:rPr lang="cs-CZ"/>
              <a:t> </a:t>
            </a:r>
            <a:r>
              <a:rPr lang="cs-CZ" err="1"/>
              <a:t>library</a:t>
            </a:r>
            <a:r>
              <a:rPr lang="cs-CZ"/>
              <a:t> </a:t>
            </a:r>
            <a:r>
              <a:rPr lang="cs-CZ" err="1"/>
              <a:t>or</a:t>
            </a:r>
            <a:r>
              <a:rPr lang="cs-CZ"/>
              <a:t> </a:t>
            </a:r>
            <a:r>
              <a:rPr lang="cs-CZ" err="1"/>
              <a:t>order</a:t>
            </a:r>
            <a:r>
              <a:rPr lang="cs-CZ"/>
              <a:t> </a:t>
            </a:r>
            <a:r>
              <a:rPr lang="cs-CZ" err="1"/>
              <a:t>meals</a:t>
            </a:r>
            <a:r>
              <a:rPr lang="cs-CZ"/>
              <a:t> in </a:t>
            </a:r>
            <a:r>
              <a:rPr lang="cs-CZ" err="1"/>
              <a:t>the</a:t>
            </a:r>
            <a:r>
              <a:rPr lang="cs-CZ"/>
              <a:t> student </a:t>
            </a:r>
            <a:r>
              <a:rPr lang="cs-CZ" err="1"/>
              <a:t>canteen</a:t>
            </a:r>
            <a:r>
              <a:rPr lang="cs-CZ"/>
              <a:t>. Show </a:t>
            </a:r>
            <a:r>
              <a:rPr lang="cs-CZ" err="1"/>
              <a:t>your</a:t>
            </a:r>
            <a:r>
              <a:rPr lang="cs-CZ"/>
              <a:t> </a:t>
            </a:r>
            <a:r>
              <a:rPr lang="cs-CZ" err="1"/>
              <a:t>card</a:t>
            </a:r>
            <a:r>
              <a:rPr lang="cs-CZ"/>
              <a:t> in </a:t>
            </a:r>
            <a:r>
              <a:rPr lang="cs-CZ" err="1"/>
              <a:t>cafés</a:t>
            </a:r>
            <a:r>
              <a:rPr lang="cs-CZ"/>
              <a:t>, </a:t>
            </a:r>
            <a:r>
              <a:rPr lang="cs-CZ" err="1"/>
              <a:t>museums</a:t>
            </a:r>
            <a:r>
              <a:rPr lang="cs-CZ"/>
              <a:t>, </a:t>
            </a:r>
            <a:r>
              <a:rPr lang="cs-CZ" err="1"/>
              <a:t>cinemas</a:t>
            </a:r>
            <a:r>
              <a:rPr lang="cs-CZ"/>
              <a:t>, on </a:t>
            </a:r>
            <a:r>
              <a:rPr lang="cs-CZ" err="1"/>
              <a:t>trains</a:t>
            </a:r>
            <a:r>
              <a:rPr lang="cs-CZ"/>
              <a:t> </a:t>
            </a:r>
            <a:r>
              <a:rPr lang="cs-CZ" err="1"/>
              <a:t>or</a:t>
            </a:r>
            <a:r>
              <a:rPr lang="cs-CZ"/>
              <a:t> public transport to </a:t>
            </a:r>
            <a:r>
              <a:rPr lang="cs-CZ" err="1"/>
              <a:t>get</a:t>
            </a:r>
            <a:r>
              <a:rPr lang="cs-CZ"/>
              <a:t> </a:t>
            </a:r>
            <a:r>
              <a:rPr lang="cs-CZ" err="1"/>
              <a:t>some</a:t>
            </a:r>
            <a:r>
              <a:rPr lang="cs-CZ"/>
              <a:t> </a:t>
            </a:r>
            <a:r>
              <a:rPr lang="cs-CZ" err="1"/>
              <a:t>students</a:t>
            </a:r>
            <a:r>
              <a:rPr lang="cs-CZ"/>
              <a:t> </a:t>
            </a:r>
            <a:r>
              <a:rPr lang="cs-CZ" err="1"/>
              <a:t>offers</a:t>
            </a:r>
            <a:r>
              <a:rPr lang="cs-CZ"/>
              <a:t> and </a:t>
            </a:r>
            <a:r>
              <a:rPr lang="cs-CZ" err="1"/>
              <a:t>discounts</a:t>
            </a:r>
            <a:r>
              <a:rPr lang="cs-CZ"/>
              <a:t>. </a:t>
            </a:r>
            <a:r>
              <a:rPr lang="cs-CZ" err="1"/>
              <a:t>You</a:t>
            </a:r>
            <a:r>
              <a:rPr lang="cs-CZ"/>
              <a:t> </a:t>
            </a:r>
            <a:r>
              <a:rPr lang="cs-CZ" err="1"/>
              <a:t>can</a:t>
            </a:r>
            <a:r>
              <a:rPr lang="cs-CZ"/>
              <a:t> </a:t>
            </a:r>
            <a:r>
              <a:rPr lang="cs-CZ" err="1"/>
              <a:t>also</a:t>
            </a:r>
            <a:r>
              <a:rPr lang="cs-CZ"/>
              <a:t> </a:t>
            </a:r>
            <a:r>
              <a:rPr lang="cs-CZ" err="1"/>
              <a:t>buy</a:t>
            </a:r>
            <a:r>
              <a:rPr lang="cs-CZ"/>
              <a:t> </a:t>
            </a:r>
            <a:r>
              <a:rPr lang="cs-CZ" err="1"/>
              <a:t>an</a:t>
            </a:r>
            <a:r>
              <a:rPr lang="cs-CZ"/>
              <a:t> ISIC </a:t>
            </a:r>
            <a:r>
              <a:rPr lang="cs-CZ" err="1"/>
              <a:t>sticker</a:t>
            </a:r>
            <a:r>
              <a:rPr lang="cs-CZ"/>
              <a:t> and </a:t>
            </a:r>
            <a:r>
              <a:rPr lang="cs-CZ" err="1"/>
              <a:t>enjoy</a:t>
            </a:r>
            <a:r>
              <a:rPr lang="cs-CZ"/>
              <a:t> </a:t>
            </a:r>
            <a:r>
              <a:rPr lang="cs-CZ">
                <a:hlinkClick r:id="rId4"/>
              </a:rPr>
              <a:t>ISIC card-related benefits</a:t>
            </a:r>
            <a:r>
              <a:rPr lang="cs-CZ"/>
              <a:t> in 116 </a:t>
            </a:r>
            <a:r>
              <a:rPr lang="cs-CZ" err="1"/>
              <a:t>countries</a:t>
            </a:r>
            <a:r>
              <a:rPr lang="cs-CZ"/>
              <a:t>.</a:t>
            </a:r>
          </a:p>
          <a:p>
            <a:endParaRPr lang="cs-CZ"/>
          </a:p>
          <a:p>
            <a:r>
              <a:rPr lang="cs-CZ" err="1"/>
              <a:t>Instead</a:t>
            </a:r>
            <a:r>
              <a:rPr lang="cs-CZ"/>
              <a:t> </a:t>
            </a:r>
            <a:r>
              <a:rPr lang="cs-CZ" err="1"/>
              <a:t>of</a:t>
            </a:r>
            <a:r>
              <a:rPr lang="cs-CZ"/>
              <a:t> </a:t>
            </a:r>
            <a:r>
              <a:rPr lang="cs-CZ" err="1"/>
              <a:t>going</a:t>
            </a:r>
            <a:r>
              <a:rPr lang="cs-CZ"/>
              <a:t> out </a:t>
            </a:r>
            <a:r>
              <a:rPr lang="cs-CZ" err="1"/>
              <a:t>for</a:t>
            </a:r>
            <a:r>
              <a:rPr lang="cs-CZ"/>
              <a:t> lunch, </a:t>
            </a:r>
            <a:r>
              <a:rPr lang="cs-CZ" b="1" err="1"/>
              <a:t>try</a:t>
            </a:r>
            <a:r>
              <a:rPr lang="cs-CZ" b="1"/>
              <a:t> </a:t>
            </a:r>
            <a:r>
              <a:rPr lang="cs-CZ" b="1" err="1"/>
              <a:t>cooking</a:t>
            </a:r>
            <a:r>
              <a:rPr lang="cs-CZ" b="1"/>
              <a:t> </a:t>
            </a:r>
            <a:r>
              <a:rPr lang="cs-CZ" b="1" err="1"/>
              <a:t>at</a:t>
            </a:r>
            <a:r>
              <a:rPr lang="cs-CZ" b="1"/>
              <a:t> </a:t>
            </a:r>
            <a:r>
              <a:rPr lang="cs-CZ" b="1" err="1"/>
              <a:t>home</a:t>
            </a:r>
            <a:r>
              <a:rPr lang="cs-CZ"/>
              <a:t>. </a:t>
            </a:r>
          </a:p>
          <a:p>
            <a:r>
              <a:rPr lang="cs-CZ"/>
              <a:t>Many </a:t>
            </a:r>
            <a:r>
              <a:rPr lang="cs-CZ" err="1"/>
              <a:t>restaurants</a:t>
            </a:r>
            <a:r>
              <a:rPr lang="cs-CZ"/>
              <a:t> serve </a:t>
            </a:r>
            <a:r>
              <a:rPr lang="cs-CZ" b="1" err="1"/>
              <a:t>daily</a:t>
            </a:r>
            <a:r>
              <a:rPr lang="cs-CZ" b="1"/>
              <a:t> lunch </a:t>
            </a:r>
            <a:r>
              <a:rPr lang="cs-CZ" b="1" err="1"/>
              <a:t>menus</a:t>
            </a:r>
            <a:r>
              <a:rPr lang="cs-CZ" b="1"/>
              <a:t> </a:t>
            </a:r>
            <a:r>
              <a:rPr lang="cs-CZ" b="1" err="1"/>
              <a:t>at</a:t>
            </a:r>
            <a:r>
              <a:rPr lang="cs-CZ" b="1"/>
              <a:t> </a:t>
            </a:r>
            <a:r>
              <a:rPr lang="cs-CZ" b="1" err="1"/>
              <a:t>special</a:t>
            </a:r>
            <a:r>
              <a:rPr lang="cs-CZ" b="1"/>
              <a:t> </a:t>
            </a:r>
            <a:r>
              <a:rPr lang="cs-CZ" b="1" err="1"/>
              <a:t>prices</a:t>
            </a:r>
            <a:r>
              <a:rPr lang="cs-CZ"/>
              <a:t>, </a:t>
            </a:r>
            <a:r>
              <a:rPr lang="cs-CZ" err="1"/>
              <a:t>or</a:t>
            </a:r>
            <a:r>
              <a:rPr lang="cs-CZ"/>
              <a:t> </a:t>
            </a:r>
            <a:r>
              <a:rPr lang="cs-CZ" err="1"/>
              <a:t>you</a:t>
            </a:r>
            <a:r>
              <a:rPr lang="cs-CZ"/>
              <a:t> </a:t>
            </a:r>
            <a:r>
              <a:rPr lang="cs-CZ" err="1"/>
              <a:t>can</a:t>
            </a:r>
            <a:r>
              <a:rPr lang="cs-CZ"/>
              <a:t> </a:t>
            </a:r>
            <a:r>
              <a:rPr lang="cs-CZ" b="1" err="1"/>
              <a:t>eat</a:t>
            </a:r>
            <a:r>
              <a:rPr lang="cs-CZ" b="1"/>
              <a:t> in </a:t>
            </a:r>
            <a:r>
              <a:rPr lang="cs-CZ" b="1" err="1"/>
              <a:t>the</a:t>
            </a:r>
            <a:r>
              <a:rPr lang="cs-CZ" b="1"/>
              <a:t> student </a:t>
            </a:r>
            <a:r>
              <a:rPr lang="cs-CZ" b="1" err="1"/>
              <a:t>canteen</a:t>
            </a:r>
            <a:r>
              <a:rPr lang="cs-CZ"/>
              <a:t>.</a:t>
            </a:r>
          </a:p>
          <a:p>
            <a:endParaRPr lang="cs-CZ"/>
          </a:p>
          <a:p>
            <a:r>
              <a:rPr lang="cs-CZ" err="1"/>
              <a:t>When</a:t>
            </a:r>
            <a:r>
              <a:rPr lang="cs-CZ"/>
              <a:t> </a:t>
            </a:r>
            <a:r>
              <a:rPr lang="cs-CZ" err="1"/>
              <a:t>you’re</a:t>
            </a:r>
            <a:r>
              <a:rPr lang="cs-CZ"/>
              <a:t> </a:t>
            </a:r>
            <a:r>
              <a:rPr lang="cs-CZ" err="1"/>
              <a:t>setting</a:t>
            </a:r>
            <a:r>
              <a:rPr lang="cs-CZ"/>
              <a:t> up </a:t>
            </a:r>
            <a:r>
              <a:rPr lang="cs-CZ" err="1"/>
              <a:t>your</a:t>
            </a:r>
            <a:r>
              <a:rPr lang="cs-CZ"/>
              <a:t> </a:t>
            </a:r>
            <a:r>
              <a:rPr lang="cs-CZ" err="1"/>
              <a:t>home</a:t>
            </a:r>
            <a:r>
              <a:rPr lang="cs-CZ"/>
              <a:t>, </a:t>
            </a:r>
            <a:r>
              <a:rPr lang="cs-CZ" err="1"/>
              <a:t>you</a:t>
            </a:r>
            <a:r>
              <a:rPr lang="cs-CZ"/>
              <a:t> </a:t>
            </a:r>
            <a:r>
              <a:rPr lang="cs-CZ" err="1"/>
              <a:t>can</a:t>
            </a:r>
            <a:r>
              <a:rPr lang="cs-CZ"/>
              <a:t> </a:t>
            </a:r>
            <a:r>
              <a:rPr lang="cs-CZ" err="1"/>
              <a:t>get</a:t>
            </a:r>
            <a:r>
              <a:rPr lang="cs-CZ"/>
              <a:t> </a:t>
            </a:r>
            <a:r>
              <a:rPr lang="cs-CZ" err="1"/>
              <a:t>or</a:t>
            </a:r>
            <a:r>
              <a:rPr lang="cs-CZ"/>
              <a:t> </a:t>
            </a:r>
            <a:r>
              <a:rPr lang="cs-CZ" err="1"/>
              <a:t>buy</a:t>
            </a:r>
            <a:r>
              <a:rPr lang="cs-CZ"/>
              <a:t> </a:t>
            </a:r>
            <a:r>
              <a:rPr lang="cs-CZ" err="1"/>
              <a:t>some</a:t>
            </a:r>
            <a:r>
              <a:rPr lang="cs-CZ"/>
              <a:t> </a:t>
            </a:r>
            <a:r>
              <a:rPr lang="cs-CZ" err="1"/>
              <a:t>things</a:t>
            </a:r>
            <a:r>
              <a:rPr lang="cs-CZ"/>
              <a:t> </a:t>
            </a:r>
            <a:r>
              <a:rPr lang="cs-CZ" err="1"/>
              <a:t>affordably</a:t>
            </a:r>
            <a:r>
              <a:rPr lang="cs-CZ"/>
              <a:t> </a:t>
            </a:r>
            <a:r>
              <a:rPr lang="cs-CZ" err="1"/>
              <a:t>from</a:t>
            </a:r>
            <a:r>
              <a:rPr lang="cs-CZ"/>
              <a:t> </a:t>
            </a:r>
            <a:r>
              <a:rPr lang="cs-CZ" err="1"/>
              <a:t>students</a:t>
            </a:r>
            <a:r>
              <a:rPr lang="cs-CZ"/>
              <a:t> </a:t>
            </a:r>
            <a:r>
              <a:rPr lang="cs-CZ" err="1"/>
              <a:t>who</a:t>
            </a:r>
            <a:r>
              <a:rPr lang="cs-CZ"/>
              <a:t> </a:t>
            </a:r>
            <a:r>
              <a:rPr lang="cs-CZ" err="1"/>
              <a:t>don´t</a:t>
            </a:r>
            <a:r>
              <a:rPr lang="cs-CZ"/>
              <a:t> </a:t>
            </a:r>
            <a:r>
              <a:rPr lang="cs-CZ" err="1"/>
              <a:t>need</a:t>
            </a:r>
            <a:r>
              <a:rPr lang="cs-CZ"/>
              <a:t> </a:t>
            </a:r>
            <a:r>
              <a:rPr lang="cs-CZ" err="1"/>
              <a:t>them</a:t>
            </a:r>
            <a:r>
              <a:rPr lang="cs-CZ"/>
              <a:t> </a:t>
            </a:r>
            <a:r>
              <a:rPr lang="cs-CZ" err="1"/>
              <a:t>anymore</a:t>
            </a:r>
            <a:r>
              <a:rPr lang="cs-CZ"/>
              <a:t>. </a:t>
            </a:r>
            <a:r>
              <a:rPr lang="cs-CZ" err="1"/>
              <a:t>There</a:t>
            </a:r>
            <a:r>
              <a:rPr lang="cs-CZ"/>
              <a:t> are </a:t>
            </a:r>
            <a:r>
              <a:rPr lang="cs-CZ" err="1"/>
              <a:t>also</a:t>
            </a:r>
            <a:r>
              <a:rPr lang="cs-CZ"/>
              <a:t> many </a:t>
            </a:r>
            <a:r>
              <a:rPr lang="cs-CZ" err="1"/>
              <a:t>related</a:t>
            </a:r>
            <a:r>
              <a:rPr lang="cs-CZ"/>
              <a:t> Facebook </a:t>
            </a:r>
            <a:r>
              <a:rPr lang="cs-CZ" err="1"/>
              <a:t>groups</a:t>
            </a:r>
            <a:r>
              <a:rPr lang="cs-CZ"/>
              <a:t> </a:t>
            </a:r>
            <a:r>
              <a:rPr lang="cs-CZ" err="1"/>
              <a:t>or</a:t>
            </a:r>
            <a:r>
              <a:rPr lang="cs-CZ"/>
              <a:t> </a:t>
            </a:r>
            <a:r>
              <a:rPr lang="cs-CZ" err="1"/>
              <a:t>websites</a:t>
            </a:r>
            <a:r>
              <a:rPr lang="cs-CZ"/>
              <a:t> (</a:t>
            </a:r>
            <a:r>
              <a:rPr lang="cs-CZ" err="1"/>
              <a:t>Sbazar</a:t>
            </a:r>
            <a:r>
              <a:rPr lang="cs-CZ"/>
              <a:t>, </a:t>
            </a:r>
            <a:r>
              <a:rPr lang="cs-CZ" err="1"/>
              <a:t>Bazos</a:t>
            </a:r>
            <a:r>
              <a:rPr lang="cs-CZ"/>
              <a:t>) </a:t>
            </a:r>
            <a:r>
              <a:rPr lang="cs-CZ" err="1"/>
              <a:t>where</a:t>
            </a:r>
            <a:r>
              <a:rPr lang="cs-CZ"/>
              <a:t> </a:t>
            </a:r>
            <a:r>
              <a:rPr lang="cs-CZ" err="1"/>
              <a:t>you</a:t>
            </a:r>
            <a:r>
              <a:rPr lang="cs-CZ"/>
              <a:t> </a:t>
            </a:r>
            <a:r>
              <a:rPr lang="cs-CZ" err="1"/>
              <a:t>can</a:t>
            </a:r>
            <a:r>
              <a:rPr lang="cs-CZ"/>
              <a:t> </a:t>
            </a:r>
            <a:r>
              <a:rPr lang="cs-CZ" b="1" err="1"/>
              <a:t>get</a:t>
            </a:r>
            <a:r>
              <a:rPr lang="cs-CZ" b="1"/>
              <a:t> </a:t>
            </a:r>
            <a:r>
              <a:rPr lang="cs-CZ" b="1" err="1"/>
              <a:t>used</a:t>
            </a:r>
            <a:r>
              <a:rPr lang="cs-CZ" b="1"/>
              <a:t> </a:t>
            </a:r>
            <a:r>
              <a:rPr lang="cs-CZ" b="1" err="1"/>
              <a:t>items</a:t>
            </a:r>
            <a:r>
              <a:rPr lang="cs-CZ"/>
              <a:t>. </a:t>
            </a:r>
          </a:p>
          <a:p>
            <a:endParaRPr lang="cs-CZ"/>
          </a:p>
          <a:p>
            <a:r>
              <a:rPr lang="cs-CZ" b="1" err="1"/>
              <a:t>Follow</a:t>
            </a:r>
            <a:r>
              <a:rPr lang="cs-CZ" b="1"/>
              <a:t> </a:t>
            </a:r>
            <a:r>
              <a:rPr lang="cs-CZ" b="1" err="1"/>
              <a:t>the</a:t>
            </a:r>
            <a:r>
              <a:rPr lang="cs-CZ" b="1"/>
              <a:t> </a:t>
            </a:r>
            <a:r>
              <a:rPr lang="cs-CZ" b="1">
                <a:hlinkClick r:id="rId5"/>
              </a:rPr>
              <a:t>Honest Guide</a:t>
            </a:r>
            <a:r>
              <a:rPr lang="cs-CZ"/>
              <a:t> </a:t>
            </a:r>
            <a:r>
              <a:rPr lang="cs-CZ" err="1"/>
              <a:t>guys</a:t>
            </a:r>
            <a:r>
              <a:rPr lang="cs-CZ"/>
              <a:t> to </a:t>
            </a:r>
            <a:r>
              <a:rPr lang="cs-CZ" err="1"/>
              <a:t>travel</a:t>
            </a:r>
            <a:r>
              <a:rPr lang="cs-CZ"/>
              <a:t> </a:t>
            </a:r>
            <a:r>
              <a:rPr lang="cs-CZ" err="1"/>
              <a:t>like</a:t>
            </a:r>
            <a:r>
              <a:rPr lang="cs-CZ"/>
              <a:t> a </a:t>
            </a:r>
            <a:r>
              <a:rPr lang="cs-CZ" err="1"/>
              <a:t>local</a:t>
            </a:r>
            <a:r>
              <a:rPr lang="cs-CZ"/>
              <a:t>, </a:t>
            </a:r>
            <a:r>
              <a:rPr lang="cs-CZ" err="1"/>
              <a:t>scam</a:t>
            </a:r>
            <a:r>
              <a:rPr lang="cs-CZ"/>
              <a:t>-free, and </a:t>
            </a:r>
            <a:r>
              <a:rPr lang="cs-CZ" err="1"/>
              <a:t>discover</a:t>
            </a:r>
            <a:r>
              <a:rPr lang="cs-CZ"/>
              <a:t> </a:t>
            </a:r>
            <a:r>
              <a:rPr lang="cs-CZ" err="1"/>
              <a:t>things</a:t>
            </a:r>
            <a:r>
              <a:rPr lang="cs-CZ"/>
              <a:t> </a:t>
            </a:r>
            <a:r>
              <a:rPr lang="cs-CZ" err="1"/>
              <a:t>that</a:t>
            </a:r>
            <a:r>
              <a:rPr lang="cs-CZ"/>
              <a:t> are </a:t>
            </a:r>
            <a:r>
              <a:rPr lang="cs-CZ" err="1"/>
              <a:t>unique</a:t>
            </a:r>
            <a:r>
              <a:rPr lang="cs-CZ"/>
              <a:t> and </a:t>
            </a:r>
            <a:r>
              <a:rPr lang="cs-CZ" err="1"/>
              <a:t>interesting</a:t>
            </a:r>
            <a:r>
              <a:rPr lang="cs-CZ"/>
              <a:t>.</a:t>
            </a:r>
          </a:p>
          <a:p>
            <a:endParaRPr lang="cs-CZ"/>
          </a:p>
          <a:p>
            <a:endParaRPr lang="cs-CZ"/>
          </a:p>
          <a:p>
            <a:endParaRPr lang="cs-CZ"/>
          </a:p>
          <a:p>
            <a:endParaRPr lang="cs-CZ"/>
          </a:p>
          <a:p>
            <a:endParaRPr lang="cs-CZ"/>
          </a:p>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5</a:t>
            </a:fld>
            <a:endParaRPr lang="cs-CZ"/>
          </a:p>
        </p:txBody>
      </p:sp>
    </p:spTree>
    <p:extLst>
      <p:ext uri="{BB962C8B-B14F-4D97-AF65-F5344CB8AC3E}">
        <p14:creationId xmlns:p14="http://schemas.microsoft.com/office/powerpoint/2010/main" val="859726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Student feedback highlights the advantages of studying in Czechia. 9 out of 10 students rate the public transportation as both high-quality and affordable. Similarly, 8 out of 10 students find that the clarity of information at Czech universities is exceptional. Additionally, Czechia’s academic programs are highly regarded, with 9 out of 10 students considering their study program to be of top quality.</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6</a:t>
            </a:fld>
            <a:endParaRPr lang="cs-CZ"/>
          </a:p>
        </p:txBody>
      </p:sp>
    </p:spTree>
    <p:extLst>
      <p:ext uri="{BB962C8B-B14F-4D97-AF65-F5344CB8AC3E}">
        <p14:creationId xmlns:p14="http://schemas.microsoft.com/office/powerpoint/2010/main" val="71529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b="1" err="1"/>
              <a:t>Other</a:t>
            </a:r>
            <a:r>
              <a:rPr lang="cs-CZ" b="1"/>
              <a:t> </a:t>
            </a:r>
            <a:r>
              <a:rPr lang="cs-CZ" b="1" err="1"/>
              <a:t>facts</a:t>
            </a:r>
            <a:r>
              <a:rPr lang="cs-CZ" b="1"/>
              <a:t>:</a:t>
            </a:r>
            <a:endParaRPr lang="en-US"/>
          </a:p>
          <a:p>
            <a:endParaRPr lang="cs-CZ"/>
          </a:p>
          <a:p>
            <a:r>
              <a:rPr lang="cs-CZ" b="1" err="1"/>
              <a:t>Head</a:t>
            </a:r>
            <a:r>
              <a:rPr lang="cs-CZ" b="1"/>
              <a:t> </a:t>
            </a:r>
            <a:r>
              <a:rPr lang="cs-CZ" b="1" err="1"/>
              <a:t>of</a:t>
            </a:r>
            <a:r>
              <a:rPr lang="cs-CZ" b="1"/>
              <a:t> </a:t>
            </a:r>
            <a:r>
              <a:rPr lang="cs-CZ" b="1" err="1"/>
              <a:t>state</a:t>
            </a:r>
            <a:r>
              <a:rPr lang="cs-CZ" b="1"/>
              <a:t>: </a:t>
            </a:r>
            <a:r>
              <a:rPr lang="cs-CZ"/>
              <a:t>president</a:t>
            </a:r>
            <a:endParaRPr lang="en-US"/>
          </a:p>
          <a:p>
            <a:r>
              <a:rPr lang="cs-CZ" b="1" err="1"/>
              <a:t>Membership</a:t>
            </a:r>
            <a:r>
              <a:rPr lang="cs-CZ" b="1"/>
              <a:t>: </a:t>
            </a:r>
            <a:r>
              <a:rPr lang="cs-CZ" err="1"/>
              <a:t>European</a:t>
            </a:r>
            <a:r>
              <a:rPr lang="cs-CZ"/>
              <a:t> Union, </a:t>
            </a:r>
            <a:r>
              <a:rPr lang="cs-CZ" err="1"/>
              <a:t>Schengen</a:t>
            </a:r>
            <a:r>
              <a:rPr lang="cs-CZ"/>
              <a:t> Area, NATO, OECD, WTO</a:t>
            </a:r>
            <a:endParaRPr lang="en-US"/>
          </a:p>
          <a:p>
            <a:r>
              <a:rPr lang="cs-CZ" b="1"/>
              <a:t>Religion: </a:t>
            </a:r>
            <a:r>
              <a:rPr lang="cs-CZ" err="1"/>
              <a:t>every</a:t>
            </a:r>
            <a:r>
              <a:rPr lang="cs-CZ"/>
              <a:t> </a:t>
            </a:r>
            <a:r>
              <a:rPr lang="cs-CZ" err="1"/>
              <a:t>citizen</a:t>
            </a:r>
            <a:r>
              <a:rPr lang="cs-CZ"/>
              <a:t> </a:t>
            </a:r>
            <a:r>
              <a:rPr lang="cs-CZ" err="1"/>
              <a:t>enjoys</a:t>
            </a:r>
            <a:r>
              <a:rPr lang="cs-CZ"/>
              <a:t> </a:t>
            </a:r>
            <a:r>
              <a:rPr lang="cs-CZ" err="1"/>
              <a:t>freedom</a:t>
            </a:r>
            <a:r>
              <a:rPr lang="cs-CZ"/>
              <a:t> </a:t>
            </a:r>
            <a:r>
              <a:rPr lang="cs-CZ" err="1"/>
              <a:t>of</a:t>
            </a:r>
            <a:r>
              <a:rPr lang="cs-CZ"/>
              <a:t> religion, more </a:t>
            </a:r>
            <a:r>
              <a:rPr lang="cs-CZ" err="1"/>
              <a:t>than</a:t>
            </a:r>
            <a:r>
              <a:rPr lang="cs-CZ"/>
              <a:t> 50 % </a:t>
            </a:r>
            <a:r>
              <a:rPr lang="cs-CZ" err="1"/>
              <a:t>of</a:t>
            </a:r>
            <a:r>
              <a:rPr lang="cs-CZ"/>
              <a:t> </a:t>
            </a:r>
            <a:r>
              <a:rPr lang="cs-CZ" err="1"/>
              <a:t>the</a:t>
            </a:r>
            <a:r>
              <a:rPr lang="cs-CZ"/>
              <a:t> </a:t>
            </a:r>
            <a:r>
              <a:rPr lang="cs-CZ" err="1"/>
              <a:t>population</a:t>
            </a:r>
            <a:r>
              <a:rPr lang="cs-CZ"/>
              <a:t> </a:t>
            </a:r>
            <a:r>
              <a:rPr lang="cs-CZ" err="1"/>
              <a:t>describe</a:t>
            </a:r>
            <a:r>
              <a:rPr lang="cs-CZ"/>
              <a:t> </a:t>
            </a:r>
            <a:r>
              <a:rPr lang="cs-CZ" err="1"/>
              <a:t>themselves</a:t>
            </a:r>
            <a:r>
              <a:rPr lang="cs-CZ"/>
              <a:t> as </a:t>
            </a:r>
            <a:r>
              <a:rPr lang="cs-CZ" err="1"/>
              <a:t>agnostic</a:t>
            </a:r>
            <a:r>
              <a:rPr lang="cs-CZ"/>
              <a:t> </a:t>
            </a:r>
            <a:r>
              <a:rPr lang="cs-CZ" err="1"/>
              <a:t>or</a:t>
            </a:r>
            <a:r>
              <a:rPr lang="cs-CZ"/>
              <a:t> </a:t>
            </a:r>
            <a:r>
              <a:rPr lang="cs-CZ" err="1"/>
              <a:t>atheist</a:t>
            </a:r>
            <a:endParaRPr lang="en-US" err="1"/>
          </a:p>
          <a:p>
            <a:r>
              <a:rPr lang="cs-CZ" b="1" err="1"/>
              <a:t>Climate</a:t>
            </a:r>
            <a:r>
              <a:rPr lang="cs-CZ" b="1"/>
              <a:t>: </a:t>
            </a:r>
            <a:r>
              <a:rPr lang="cs-CZ" err="1"/>
              <a:t>seasonal</a:t>
            </a:r>
            <a:r>
              <a:rPr lang="cs-CZ"/>
              <a:t> </a:t>
            </a:r>
            <a:r>
              <a:rPr lang="cs-CZ" err="1"/>
              <a:t>variations</a:t>
            </a:r>
            <a:r>
              <a:rPr lang="cs-CZ"/>
              <a:t> </a:t>
            </a:r>
            <a:r>
              <a:rPr lang="cs-CZ" err="1"/>
              <a:t>with</a:t>
            </a:r>
            <a:r>
              <a:rPr lang="cs-CZ"/>
              <a:t> </a:t>
            </a:r>
            <a:r>
              <a:rPr lang="cs-CZ" err="1"/>
              <a:t>warm</a:t>
            </a:r>
            <a:r>
              <a:rPr lang="cs-CZ"/>
              <a:t> </a:t>
            </a:r>
            <a:r>
              <a:rPr lang="cs-CZ" err="1"/>
              <a:t>summers</a:t>
            </a:r>
            <a:r>
              <a:rPr lang="cs-CZ"/>
              <a:t>, </a:t>
            </a:r>
            <a:r>
              <a:rPr lang="cs-CZ" err="1"/>
              <a:t>chilly</a:t>
            </a:r>
            <a:r>
              <a:rPr lang="cs-CZ"/>
              <a:t> </a:t>
            </a:r>
            <a:r>
              <a:rPr lang="cs-CZ" err="1"/>
              <a:t>autumns</a:t>
            </a:r>
            <a:r>
              <a:rPr lang="cs-CZ"/>
              <a:t> and </a:t>
            </a:r>
            <a:r>
              <a:rPr lang="cs-CZ" err="1"/>
              <a:t>cold</a:t>
            </a:r>
            <a:r>
              <a:rPr lang="cs-CZ"/>
              <a:t> </a:t>
            </a:r>
            <a:r>
              <a:rPr lang="cs-CZ" err="1"/>
              <a:t>winters</a:t>
            </a:r>
            <a:endParaRPr lang="en-US" err="1"/>
          </a:p>
          <a:p>
            <a:pPr algn="just"/>
            <a:r>
              <a:rPr lang="cs-CZ" b="1"/>
              <a:t>Czech </a:t>
            </a:r>
            <a:r>
              <a:rPr lang="cs-CZ" b="1" err="1"/>
              <a:t>inventions</a:t>
            </a:r>
            <a:r>
              <a:rPr lang="cs-CZ" b="1"/>
              <a:t>:</a:t>
            </a:r>
            <a:r>
              <a:rPr lang="cs-CZ"/>
              <a:t> </a:t>
            </a:r>
            <a:r>
              <a:rPr lang="cs-CZ" err="1"/>
              <a:t>sugar</a:t>
            </a:r>
            <a:r>
              <a:rPr lang="cs-CZ"/>
              <a:t> </a:t>
            </a:r>
            <a:r>
              <a:rPr lang="cs-CZ" err="1"/>
              <a:t>cubes</a:t>
            </a:r>
            <a:r>
              <a:rPr lang="cs-CZ"/>
              <a:t>, </a:t>
            </a:r>
            <a:r>
              <a:rPr lang="cs-CZ" err="1"/>
              <a:t>contact</a:t>
            </a:r>
            <a:r>
              <a:rPr lang="cs-CZ"/>
              <a:t> </a:t>
            </a:r>
            <a:r>
              <a:rPr lang="cs-CZ" err="1"/>
              <a:t>lenses</a:t>
            </a:r>
            <a:r>
              <a:rPr lang="cs-CZ"/>
              <a:t>, semtex, </a:t>
            </a:r>
            <a:r>
              <a:rPr lang="cs-CZ" err="1"/>
              <a:t>fingerprints</a:t>
            </a:r>
            <a:r>
              <a:rPr lang="cs-CZ"/>
              <a:t>, cell </a:t>
            </a:r>
            <a:r>
              <a:rPr lang="cs-CZ" err="1"/>
              <a:t>theory</a:t>
            </a:r>
            <a:r>
              <a:rPr lang="cs-CZ"/>
              <a:t>, </a:t>
            </a:r>
            <a:r>
              <a:rPr lang="cs-CZ" err="1"/>
              <a:t>blood</a:t>
            </a:r>
            <a:r>
              <a:rPr lang="cs-CZ"/>
              <a:t> type </a:t>
            </a:r>
            <a:r>
              <a:rPr lang="cs-CZ" err="1"/>
              <a:t>classification</a:t>
            </a:r>
            <a:r>
              <a:rPr lang="cs-CZ"/>
              <a:t>, </a:t>
            </a:r>
            <a:r>
              <a:rPr lang="cs-CZ" err="1"/>
              <a:t>the</a:t>
            </a:r>
            <a:r>
              <a:rPr lang="cs-CZ"/>
              <a:t> </a:t>
            </a:r>
            <a:r>
              <a:rPr lang="cs-CZ" err="1"/>
              <a:t>word</a:t>
            </a:r>
            <a:r>
              <a:rPr lang="cs-CZ"/>
              <a:t> "robot", </a:t>
            </a:r>
            <a:r>
              <a:rPr lang="cs-CZ" err="1"/>
              <a:t>polarography</a:t>
            </a:r>
            <a:r>
              <a:rPr lang="cs-CZ"/>
              <a:t>, </a:t>
            </a:r>
            <a:r>
              <a:rPr lang="cs-CZ" err="1"/>
              <a:t>arc</a:t>
            </a:r>
            <a:r>
              <a:rPr lang="cs-CZ"/>
              <a:t> lamp, </a:t>
            </a:r>
            <a:r>
              <a:rPr lang="cs-CZ" err="1"/>
              <a:t>lightening</a:t>
            </a:r>
            <a:r>
              <a:rPr lang="cs-CZ"/>
              <a:t> </a:t>
            </a:r>
            <a:r>
              <a:rPr lang="cs-CZ" err="1"/>
              <a:t>conductor</a:t>
            </a:r>
            <a:r>
              <a:rPr lang="cs-CZ"/>
              <a:t>, </a:t>
            </a:r>
            <a:r>
              <a:rPr lang="cs-CZ" err="1"/>
              <a:t>ship's</a:t>
            </a:r>
            <a:r>
              <a:rPr lang="cs-CZ"/>
              <a:t> </a:t>
            </a:r>
            <a:r>
              <a:rPr lang="cs-CZ" err="1"/>
              <a:t>propeller</a:t>
            </a:r>
            <a:r>
              <a:rPr lang="cs-CZ"/>
              <a:t> and more</a:t>
            </a:r>
            <a:endParaRPr lang="en-US"/>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7</a:t>
            </a:fld>
            <a:endParaRPr lang="cs-CZ"/>
          </a:p>
        </p:txBody>
      </p:sp>
    </p:spTree>
    <p:extLst>
      <p:ext uri="{BB962C8B-B14F-4D97-AF65-F5344CB8AC3E}">
        <p14:creationId xmlns:p14="http://schemas.microsoft.com/office/powerpoint/2010/main" val="2734909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err="1"/>
              <a:t>This</a:t>
            </a:r>
            <a:r>
              <a:rPr lang="cs-CZ"/>
              <a:t> </a:t>
            </a:r>
            <a:r>
              <a:rPr lang="cs-CZ" err="1"/>
              <a:t>is</a:t>
            </a:r>
            <a:r>
              <a:rPr lang="cs-CZ"/>
              <a:t> </a:t>
            </a:r>
            <a:r>
              <a:rPr lang="cs-CZ" err="1"/>
              <a:t>the</a:t>
            </a:r>
            <a:r>
              <a:rPr lang="cs-CZ"/>
              <a:t> list </a:t>
            </a:r>
            <a:r>
              <a:rPr lang="cs-CZ" err="1"/>
              <a:t>of</a:t>
            </a:r>
            <a:r>
              <a:rPr lang="cs-CZ"/>
              <a:t> Czech </a:t>
            </a:r>
            <a:r>
              <a:rPr lang="cs-CZ" err="1"/>
              <a:t>universities</a:t>
            </a:r>
            <a:r>
              <a:rPr lang="cs-CZ"/>
              <a:t> and </a:t>
            </a:r>
            <a:r>
              <a:rPr lang="cs-CZ" err="1"/>
              <a:t>their</a:t>
            </a:r>
            <a:r>
              <a:rPr lang="cs-CZ"/>
              <a:t> </a:t>
            </a:r>
            <a:r>
              <a:rPr lang="cs-CZ" err="1"/>
              <a:t>location</a:t>
            </a:r>
            <a:r>
              <a:rPr lang="cs-CZ"/>
              <a:t>. </a:t>
            </a:r>
            <a:r>
              <a:rPr lang="cs-CZ" err="1"/>
              <a:t>Universities</a:t>
            </a:r>
            <a:r>
              <a:rPr lang="cs-CZ"/>
              <a:t> </a:t>
            </a:r>
            <a:r>
              <a:rPr lang="cs-CZ" err="1"/>
              <a:t>marked</a:t>
            </a:r>
            <a:r>
              <a:rPr lang="cs-CZ"/>
              <a:t> in blue are public </a:t>
            </a:r>
            <a:r>
              <a:rPr lang="cs-CZ" err="1"/>
              <a:t>universities</a:t>
            </a:r>
            <a:r>
              <a:rPr lang="cs-CZ"/>
              <a:t>, </a:t>
            </a:r>
            <a:r>
              <a:rPr lang="cs-CZ" err="1"/>
              <a:t>red</a:t>
            </a:r>
            <a:r>
              <a:rPr lang="cs-CZ"/>
              <a:t> </a:t>
            </a:r>
            <a:r>
              <a:rPr lang="cs-CZ" err="1"/>
              <a:t>ones</a:t>
            </a:r>
            <a:r>
              <a:rPr lang="cs-CZ"/>
              <a:t> are </a:t>
            </a:r>
            <a:r>
              <a:rPr lang="cs-CZ" err="1"/>
              <a:t>private</a:t>
            </a:r>
            <a:r>
              <a:rPr lang="cs-CZ"/>
              <a:t>. </a:t>
            </a:r>
            <a:r>
              <a:rPr lang="en-GB"/>
              <a:t>Most of the universities are located in Prague, but regional universities offer wide variety of other advantages to living in the capital.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8</a:t>
            </a:fld>
            <a:endParaRPr lang="cs-CZ"/>
          </a:p>
        </p:txBody>
      </p:sp>
    </p:spTree>
    <p:extLst>
      <p:ext uri="{BB962C8B-B14F-4D97-AF65-F5344CB8AC3E}">
        <p14:creationId xmlns:p14="http://schemas.microsoft.com/office/powerpoint/2010/main" val="83986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285750" indent="-285750">
              <a:buFont typeface="Arial,Sans-Serif"/>
              <a:buChar char="•"/>
            </a:pPr>
            <a:r>
              <a:rPr lang="en-GB"/>
              <a:t>T</a:t>
            </a:r>
            <a:r>
              <a:rPr lang="cs-CZ" err="1"/>
              <a:t>here</a:t>
            </a:r>
            <a:r>
              <a:rPr lang="cs-CZ"/>
              <a:t> are </a:t>
            </a:r>
            <a:r>
              <a:rPr lang="cs-CZ" err="1"/>
              <a:t>over</a:t>
            </a:r>
            <a:r>
              <a:rPr lang="en-GB"/>
              <a:t> </a:t>
            </a:r>
            <a:r>
              <a:rPr lang="cs-CZ"/>
              <a:t>300,000 </a:t>
            </a:r>
            <a:r>
              <a:rPr lang="cs-CZ" err="1"/>
              <a:t>students</a:t>
            </a:r>
            <a:r>
              <a:rPr lang="cs-CZ"/>
              <a:t> </a:t>
            </a:r>
            <a:r>
              <a:rPr lang="cs-CZ" err="1"/>
              <a:t>studying</a:t>
            </a:r>
            <a:r>
              <a:rPr lang="cs-CZ"/>
              <a:t> </a:t>
            </a:r>
            <a:r>
              <a:rPr lang="cs-CZ" err="1"/>
              <a:t>at</a:t>
            </a:r>
            <a:r>
              <a:rPr lang="cs-CZ"/>
              <a:t> Czech </a:t>
            </a:r>
            <a:r>
              <a:rPr lang="cs-CZ" err="1"/>
              <a:t>universities</a:t>
            </a:r>
            <a:r>
              <a:rPr lang="cs-CZ"/>
              <a:t>, </a:t>
            </a:r>
            <a:r>
              <a:rPr lang="en-GB"/>
              <a:t>and over </a:t>
            </a:r>
            <a:r>
              <a:rPr lang="cs-CZ"/>
              <a:t>55,000 </a:t>
            </a:r>
            <a:r>
              <a:rPr lang="en-GB"/>
              <a:t>of them </a:t>
            </a:r>
            <a:r>
              <a:rPr lang="cs-CZ"/>
              <a:t>are </a:t>
            </a:r>
            <a:r>
              <a:rPr lang="cs-CZ" err="1"/>
              <a:t>international</a:t>
            </a:r>
            <a:r>
              <a:rPr lang="cs-CZ"/>
              <a:t> </a:t>
            </a:r>
            <a:r>
              <a:rPr lang="cs-CZ" err="1"/>
              <a:t>students</a:t>
            </a:r>
            <a:r>
              <a:rPr lang="cs-CZ"/>
              <a:t> in full </a:t>
            </a:r>
            <a:r>
              <a:rPr lang="cs-CZ" err="1"/>
              <a:t>degree</a:t>
            </a:r>
            <a:r>
              <a:rPr lang="cs-CZ"/>
              <a:t> study </a:t>
            </a:r>
            <a:r>
              <a:rPr lang="cs-CZ" err="1"/>
              <a:t>programmes</a:t>
            </a:r>
            <a:r>
              <a:rPr lang="cs-CZ"/>
              <a:t> and </a:t>
            </a:r>
            <a:r>
              <a:rPr lang="cs-CZ" err="1"/>
              <a:t>nearly</a:t>
            </a:r>
            <a:r>
              <a:rPr lang="cs-CZ"/>
              <a:t> 10,000 in </a:t>
            </a:r>
            <a:r>
              <a:rPr lang="cs-CZ" err="1"/>
              <a:t>short</a:t>
            </a:r>
            <a:r>
              <a:rPr lang="cs-CZ"/>
              <a:t>-term study </a:t>
            </a:r>
            <a:r>
              <a:rPr lang="cs-CZ" err="1"/>
              <a:t>programmes</a:t>
            </a:r>
            <a:r>
              <a:rPr lang="cs-CZ"/>
              <a:t>.</a:t>
            </a:r>
            <a:endParaRPr lang="en-GB"/>
          </a:p>
          <a:p>
            <a:pPr marL="285750" indent="-285750">
              <a:buFont typeface="Arial,Sans-Serif"/>
              <a:buChar char="•"/>
            </a:pPr>
            <a:r>
              <a:rPr lang="en-GB"/>
              <a:t>Ev</a:t>
            </a:r>
            <a:r>
              <a:rPr lang="cs-CZ"/>
              <a:t>en </a:t>
            </a:r>
            <a:r>
              <a:rPr lang="cs-CZ" err="1"/>
              <a:t>though</a:t>
            </a:r>
            <a:r>
              <a:rPr lang="cs-CZ"/>
              <a:t> </a:t>
            </a:r>
            <a:r>
              <a:rPr lang="cs-CZ" err="1"/>
              <a:t>Czechia</a:t>
            </a:r>
            <a:r>
              <a:rPr lang="cs-CZ"/>
              <a:t> </a:t>
            </a:r>
            <a:r>
              <a:rPr lang="cs-CZ" err="1"/>
              <a:t>is</a:t>
            </a:r>
            <a:r>
              <a:rPr lang="en-GB"/>
              <a:t> a small country, we belong to those with the highest percentage of international students within Europe. Currently, 1</a:t>
            </a:r>
            <a:r>
              <a:rPr lang="cs-CZ"/>
              <a:t>8 </a:t>
            </a:r>
            <a:r>
              <a:rPr lang="en-GB"/>
              <a:t>% of all students come from another country.</a:t>
            </a:r>
            <a:endParaRPr lang="en-US"/>
          </a:p>
          <a:p>
            <a:pPr marL="285750" indent="-285750">
              <a:buFont typeface="Arial,Sans-Serif"/>
              <a:buChar char="•"/>
            </a:pPr>
            <a:endParaRPr lang="en-GB"/>
          </a:p>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9</a:t>
            </a:fld>
            <a:endParaRPr lang="cs-CZ"/>
          </a:p>
        </p:txBody>
      </p:sp>
    </p:spTree>
    <p:extLst>
      <p:ext uri="{BB962C8B-B14F-4D97-AF65-F5344CB8AC3E}">
        <p14:creationId xmlns:p14="http://schemas.microsoft.com/office/powerpoint/2010/main" val="3531690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GB"/>
              <a:t>Looking for the perfect study programme can be quite overwhelming, as each university has the list of their programmes on their own website. STUDY IN portal deals with that problem. Y</a:t>
            </a:r>
            <a:r>
              <a:rPr lang="en-US" err="1"/>
              <a:t>ou</a:t>
            </a:r>
            <a:r>
              <a:rPr lang="en-US"/>
              <a:t> can search using keywords and filter the results, for example by level of study, city, name of the institution or program and more. You can find everything at one place.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12</a:t>
            </a:fld>
            <a:endParaRPr lang="cs-CZ"/>
          </a:p>
        </p:txBody>
      </p:sp>
    </p:spTree>
    <p:extLst>
      <p:ext uri="{BB962C8B-B14F-4D97-AF65-F5344CB8AC3E}">
        <p14:creationId xmlns:p14="http://schemas.microsoft.com/office/powerpoint/2010/main" val="140660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FC65635-9413-4BD6-6129-3394167C6244}"/>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C6148796-09E1-A04A-7EA1-02E7578AC9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19CF65F6-F8B3-5FC6-664F-9638158FA19E}"/>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5" name="Zástupný symbol pro zápatí 4">
            <a:extLst>
              <a:ext uri="{FF2B5EF4-FFF2-40B4-BE49-F238E27FC236}">
                <a16:creationId xmlns:a16="http://schemas.microsoft.com/office/drawing/2014/main" id="{6C6BE737-61E8-A304-9F11-301653A5984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AFD5540-1BD4-A86D-C58B-D5A13BFC9E9E}"/>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895650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C05D7FB-8849-F740-90E1-C437AE3DFE90}"/>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879E3C83-8173-0342-A8D8-682673973728}"/>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30113758-F23E-6D24-8056-B69D5F7CA76F}"/>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5" name="Zástupný symbol pro zápatí 4">
            <a:extLst>
              <a:ext uri="{FF2B5EF4-FFF2-40B4-BE49-F238E27FC236}">
                <a16:creationId xmlns:a16="http://schemas.microsoft.com/office/drawing/2014/main" id="{19274A1B-38C6-9A57-115E-FFCC6AFEC83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F2889AC-8818-8AAA-DCEF-CCAE130DFE79}"/>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202096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0D9E6732-09F1-2F1D-4EBA-C4C2DCFFE2DB}"/>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5083D71F-CD31-D8BD-29CF-0F280481D5B4}"/>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0B9C7290-D0D9-D337-ECBA-02E02EB3BBA0}"/>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5" name="Zástupný symbol pro zápatí 4">
            <a:extLst>
              <a:ext uri="{FF2B5EF4-FFF2-40B4-BE49-F238E27FC236}">
                <a16:creationId xmlns:a16="http://schemas.microsoft.com/office/drawing/2014/main" id="{39CE0579-838C-F311-0A97-69E52ECBB10F}"/>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4C5CD68-0BFF-C5BF-733C-D372D193B140}"/>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194251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201E65A-6D4D-4E25-DD6F-712B42052D5B}"/>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4071B6AA-1B98-84AB-F8D8-8073DD408052}"/>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DDC31680-B2C5-764D-450C-C4A52EB9FCC3}"/>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5" name="Zástupný symbol pro zápatí 4">
            <a:extLst>
              <a:ext uri="{FF2B5EF4-FFF2-40B4-BE49-F238E27FC236}">
                <a16:creationId xmlns:a16="http://schemas.microsoft.com/office/drawing/2014/main" id="{B882FF3B-FBC2-48CC-BA57-0042882FAD37}"/>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DDB65708-63EA-7FC7-94E6-AF36D276F3A1}"/>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894594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ECF6BE-9392-F829-7C58-761D17FA925F}"/>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0D903169-8021-2158-289F-AF1338939F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172D153C-47F4-137B-C867-4E5BDFE42F55}"/>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5" name="Zástupný symbol pro zápatí 4">
            <a:extLst>
              <a:ext uri="{FF2B5EF4-FFF2-40B4-BE49-F238E27FC236}">
                <a16:creationId xmlns:a16="http://schemas.microsoft.com/office/drawing/2014/main" id="{6CB4DA6D-2C6F-94D6-C247-7140B4994F2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25D5E757-5151-E3D7-9ADA-571720930648}"/>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078135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13B7D4C-3BCA-3673-0808-E93726D11AE4}"/>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7D2063E2-936F-FB2D-FF2D-A98C90B5041D}"/>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F8C503FC-3923-CE84-0BD6-B95124D3A9D2}"/>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887784CC-1368-ADFA-1409-2BA2F0E684A6}"/>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6" name="Zástupný symbol pro zápatí 5">
            <a:extLst>
              <a:ext uri="{FF2B5EF4-FFF2-40B4-BE49-F238E27FC236}">
                <a16:creationId xmlns:a16="http://schemas.microsoft.com/office/drawing/2014/main" id="{8C55BDA0-6985-3A97-3699-795E212D3C47}"/>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EDBE3A4F-519D-B114-595C-83F816A9E760}"/>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022632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8226109-890A-3A3A-4C1D-57033E7C7B0A}"/>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7E7DF8BC-637B-567E-549B-F820663ED3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8DDC5BDB-F3C7-B222-7A0C-5B7BC838C7DE}"/>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67C6BE4F-BA23-675A-2F0D-3307753DBF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D753A69A-3661-5F6E-A60B-75822AB26169}"/>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E60D792D-CA2A-2831-168E-7D98466E9E7A}"/>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8" name="Zástupný symbol pro zápatí 7">
            <a:extLst>
              <a:ext uri="{FF2B5EF4-FFF2-40B4-BE49-F238E27FC236}">
                <a16:creationId xmlns:a16="http://schemas.microsoft.com/office/drawing/2014/main" id="{3D877076-B798-F359-185D-1BF71219C66E}"/>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C663BD8D-A925-7612-FB80-8810D84DA141}"/>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045302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A806CF-2EC7-5838-236F-DFA98B22E892}"/>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27936ED9-5E85-EA1D-688C-69F93FAB9F12}"/>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4" name="Zástupný symbol pro zápatí 3">
            <a:extLst>
              <a:ext uri="{FF2B5EF4-FFF2-40B4-BE49-F238E27FC236}">
                <a16:creationId xmlns:a16="http://schemas.microsoft.com/office/drawing/2014/main" id="{55EB392E-48B4-3455-8C2E-F3FBFBED2DF8}"/>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AF5BDE7E-581E-2179-AD25-579627BFC39E}"/>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268604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CF1E1A4E-6B07-9391-5D6A-6E7050756C83}"/>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3" name="Zástupný symbol pro zápatí 2">
            <a:extLst>
              <a:ext uri="{FF2B5EF4-FFF2-40B4-BE49-F238E27FC236}">
                <a16:creationId xmlns:a16="http://schemas.microsoft.com/office/drawing/2014/main" id="{6AE76A12-45A3-3270-E57E-CE3461D19174}"/>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557E2E55-63DC-C3FC-B11D-9F28627FD377}"/>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404116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C264650-A82B-37CB-1FAF-5FF250B2A1E5}"/>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735105BC-807D-8042-F269-6E3E3544D9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5C13A2F8-D876-136C-9630-2F00A5D5F2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C0A90485-FE17-DEFE-82E1-44601313C651}"/>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6" name="Zástupný symbol pro zápatí 5">
            <a:extLst>
              <a:ext uri="{FF2B5EF4-FFF2-40B4-BE49-F238E27FC236}">
                <a16:creationId xmlns:a16="http://schemas.microsoft.com/office/drawing/2014/main" id="{C2C2E241-9FBB-C692-BAFB-8FCE31ADF628}"/>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5B94DB3-C9BF-6E56-5039-16D75CDEF9DF}"/>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267720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AD4002-BAD5-C57C-6CBD-C20ECBBB8A70}"/>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59D4F4D4-B779-51BC-D893-A198C7D3E2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BB63D53F-27BB-CDE7-EDCD-8A3D196AF1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F9D469B6-E12A-6594-917F-AAF9ED658D8D}"/>
              </a:ext>
            </a:extLst>
          </p:cNvPr>
          <p:cNvSpPr>
            <a:spLocks noGrp="1"/>
          </p:cNvSpPr>
          <p:nvPr>
            <p:ph type="dt" sz="half" idx="10"/>
          </p:nvPr>
        </p:nvSpPr>
        <p:spPr/>
        <p:txBody>
          <a:bodyPr/>
          <a:lstStyle/>
          <a:p>
            <a:fld id="{98D0EA3D-D217-4A0B-8DC1-6716D75902FC}" type="datetimeFigureOut">
              <a:rPr lang="cs-CZ" smtClean="0"/>
              <a:t>05.06.2025</a:t>
            </a:fld>
            <a:endParaRPr lang="cs-CZ"/>
          </a:p>
        </p:txBody>
      </p:sp>
      <p:sp>
        <p:nvSpPr>
          <p:cNvPr id="6" name="Zástupný symbol pro zápatí 5">
            <a:extLst>
              <a:ext uri="{FF2B5EF4-FFF2-40B4-BE49-F238E27FC236}">
                <a16:creationId xmlns:a16="http://schemas.microsoft.com/office/drawing/2014/main" id="{DFAA3E40-2243-8169-FB3A-83FA44A9FA26}"/>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277014B-5EBD-EA6A-0CB8-B08CD293CA93}"/>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420092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C7B893BE-CD44-FD30-2F0A-D717190F63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F3FA05E6-1855-1722-798F-767494533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73698C59-3803-A182-E995-450D37AB27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8D0EA3D-D217-4A0B-8DC1-6716D75902FC}" type="datetimeFigureOut">
              <a:rPr lang="cs-CZ" smtClean="0"/>
              <a:t>05.06.2025</a:t>
            </a:fld>
            <a:endParaRPr lang="cs-CZ"/>
          </a:p>
        </p:txBody>
      </p:sp>
      <p:sp>
        <p:nvSpPr>
          <p:cNvPr id="5" name="Zástupný symbol pro zápatí 4">
            <a:extLst>
              <a:ext uri="{FF2B5EF4-FFF2-40B4-BE49-F238E27FC236}">
                <a16:creationId xmlns:a16="http://schemas.microsoft.com/office/drawing/2014/main" id="{50D7DFD5-5303-581B-D41B-F9EDD75F88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cs-CZ"/>
          </a:p>
        </p:txBody>
      </p:sp>
      <p:sp>
        <p:nvSpPr>
          <p:cNvPr id="6" name="Zástupný symbol pro číslo snímku 5">
            <a:extLst>
              <a:ext uri="{FF2B5EF4-FFF2-40B4-BE49-F238E27FC236}">
                <a16:creationId xmlns:a16="http://schemas.microsoft.com/office/drawing/2014/main" id="{34ED6BF1-8EAA-A0ED-2AFA-7B956BB87E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627BED-57AA-4A77-B868-460CCD868FA9}" type="slidenum">
              <a:rPr lang="cs-CZ" smtClean="0"/>
              <a:t>‹#›</a:t>
            </a:fld>
            <a:endParaRPr lang="cs-CZ"/>
          </a:p>
        </p:txBody>
      </p:sp>
    </p:spTree>
    <p:extLst>
      <p:ext uri="{BB962C8B-B14F-4D97-AF65-F5344CB8AC3E}">
        <p14:creationId xmlns:p14="http://schemas.microsoft.com/office/powerpoint/2010/main" val="1879757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37.pn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jpeg"/><Relationship Id="rId9" Type="http://schemas.openxmlformats.org/officeDocument/2006/relationships/image" Target="../media/image50.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hyperlink" Target="http://www.studyin.cz/" TargetMode="Externa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50.png"/><Relationship Id="rId7"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37.png"/><Relationship Id="rId4" Type="http://schemas.openxmlformats.org/officeDocument/2006/relationships/image" Target="../media/image51.svg"/><Relationship Id="rId9"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9.png"/><Relationship Id="rId26" Type="http://schemas.openxmlformats.org/officeDocument/2006/relationships/image" Target="../media/image23.png"/><Relationship Id="rId3" Type="http://schemas.openxmlformats.org/officeDocument/2006/relationships/image" Target="../media/image58.jpeg"/><Relationship Id="rId21" Type="http://schemas.microsoft.com/office/2007/relationships/hdphoto" Target="../media/hdphoto9.wdp"/><Relationship Id="rId34" Type="http://schemas.openxmlformats.org/officeDocument/2006/relationships/image" Target="../media/image10.png"/><Relationship Id="rId7" Type="http://schemas.microsoft.com/office/2007/relationships/hdphoto" Target="../media/hdphoto2.wdp"/><Relationship Id="rId12" Type="http://schemas.openxmlformats.org/officeDocument/2006/relationships/image" Target="../media/image16.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48.png"/><Relationship Id="rId2" Type="http://schemas.openxmlformats.org/officeDocument/2006/relationships/notesSlide" Target="../notesSlides/notesSlide12.xml"/><Relationship Id="rId16" Type="http://schemas.openxmlformats.org/officeDocument/2006/relationships/image" Target="../media/image18.png"/><Relationship Id="rId20" Type="http://schemas.openxmlformats.org/officeDocument/2006/relationships/image" Target="../media/image20.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3.png"/><Relationship Id="rId11" Type="http://schemas.microsoft.com/office/2007/relationships/hdphoto" Target="../media/hdphoto4.wdp"/><Relationship Id="rId24" Type="http://schemas.openxmlformats.org/officeDocument/2006/relationships/image" Target="../media/image22.png"/><Relationship Id="rId32" Type="http://schemas.openxmlformats.org/officeDocument/2006/relationships/image" Target="../media/image59.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4.png"/><Relationship Id="rId10" Type="http://schemas.openxmlformats.org/officeDocument/2006/relationships/image" Target="../media/image15.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2.png"/><Relationship Id="rId9" Type="http://schemas.microsoft.com/office/2007/relationships/hdphoto" Target="../media/hdphoto3.wdp"/><Relationship Id="rId14" Type="http://schemas.openxmlformats.org/officeDocument/2006/relationships/image" Target="../media/image17.png"/><Relationship Id="rId22" Type="http://schemas.openxmlformats.org/officeDocument/2006/relationships/image" Target="../media/image21.png"/><Relationship Id="rId27" Type="http://schemas.microsoft.com/office/2007/relationships/hdphoto" Target="../media/hdphoto12.wdp"/><Relationship Id="rId30" Type="http://schemas.openxmlformats.org/officeDocument/2006/relationships/image" Target="../media/image25.png"/><Relationship Id="rId8"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2.jpeg"/><Relationship Id="rId7" Type="http://schemas.openxmlformats.org/officeDocument/2006/relationships/image" Target="../media/image6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66.png"/></Relationships>
</file>

<file path=ppt/slides/_rels/slide2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67.png"/><Relationship Id="rId7" Type="http://schemas.openxmlformats.org/officeDocument/2006/relationships/image" Target="../media/image51.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69.png"/><Relationship Id="rId10" Type="http://schemas.openxmlformats.org/officeDocument/2006/relationships/image" Target="../media/image56.png"/><Relationship Id="rId4" Type="http://schemas.openxmlformats.org/officeDocument/2006/relationships/image" Target="../media/image68.png"/><Relationship Id="rId9" Type="http://schemas.openxmlformats.org/officeDocument/2006/relationships/image" Target="../media/image48.png"/></Relationships>
</file>

<file path=ppt/slides/_rels/slide22.xml.rels><?xml version="1.0" encoding="UTF-8" standalone="yes"?>
<Relationships xmlns="http://schemas.openxmlformats.org/package/2006/relationships"><Relationship Id="rId8" Type="http://schemas.openxmlformats.org/officeDocument/2006/relationships/hyperlink" Target="https://www.facebook.com/studyincz" TargetMode="External"/><Relationship Id="rId13" Type="http://schemas.openxmlformats.org/officeDocument/2006/relationships/image" Target="../media/image75.png"/><Relationship Id="rId18" Type="http://schemas.openxmlformats.org/officeDocument/2006/relationships/image" Target="../media/image77.png"/><Relationship Id="rId3" Type="http://schemas.openxmlformats.org/officeDocument/2006/relationships/image" Target="../media/image37.png"/><Relationship Id="rId7" Type="http://schemas.openxmlformats.org/officeDocument/2006/relationships/image" Target="../media/image72.png"/><Relationship Id="rId12" Type="http://schemas.openxmlformats.org/officeDocument/2006/relationships/hyperlink" Target="https://www.youtube.com/@studyinczechia" TargetMode="External"/><Relationship Id="rId17" Type="http://schemas.openxmlformats.org/officeDocument/2006/relationships/image" Target="../media/image9.png"/><Relationship Id="rId2" Type="http://schemas.openxmlformats.org/officeDocument/2006/relationships/notesSlide" Target="../notesSlides/notesSlide15.xml"/><Relationship Id="rId16" Type="http://schemas.openxmlformats.org/officeDocument/2006/relationships/hyperlink" Target="https://www.linkedin.com/company/66239496/admin/feed/posts/" TargetMode="External"/><Relationship Id="rId1" Type="http://schemas.openxmlformats.org/officeDocument/2006/relationships/slideLayout" Target="../slideLayouts/slideLayout7.xml"/><Relationship Id="rId6" Type="http://schemas.openxmlformats.org/officeDocument/2006/relationships/image" Target="../media/image71.png"/><Relationship Id="rId11" Type="http://schemas.openxmlformats.org/officeDocument/2006/relationships/image" Target="../media/image74.png"/><Relationship Id="rId5" Type="http://schemas.openxmlformats.org/officeDocument/2006/relationships/image" Target="../media/image2.png"/><Relationship Id="rId15" Type="http://schemas.openxmlformats.org/officeDocument/2006/relationships/hyperlink" Target="https://www.facebook.com/CzechiaAlumni" TargetMode="External"/><Relationship Id="rId10" Type="http://schemas.openxmlformats.org/officeDocument/2006/relationships/hyperlink" Target="https://www.instagram.com/studyinczechia" TargetMode="External"/><Relationship Id="rId4" Type="http://schemas.openxmlformats.org/officeDocument/2006/relationships/image" Target="../media/image70.png"/><Relationship Id="rId9" Type="http://schemas.openxmlformats.org/officeDocument/2006/relationships/image" Target="../media/image73.png"/><Relationship Id="rId14" Type="http://schemas.openxmlformats.org/officeDocument/2006/relationships/image" Target="../media/image76.png"/></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3" Type="http://schemas.openxmlformats.org/officeDocument/2006/relationships/image" Target="../media/image17.png"/><Relationship Id="rId18" Type="http://schemas.microsoft.com/office/2007/relationships/hdphoto" Target="../media/hdphoto8.wdp"/><Relationship Id="rId26" Type="http://schemas.microsoft.com/office/2007/relationships/hdphoto" Target="../media/hdphoto12.wdp"/><Relationship Id="rId39" Type="http://schemas.openxmlformats.org/officeDocument/2006/relationships/image" Target="../media/image34.png"/><Relationship Id="rId21" Type="http://schemas.openxmlformats.org/officeDocument/2006/relationships/image" Target="../media/image21.png"/><Relationship Id="rId34" Type="http://schemas.openxmlformats.org/officeDocument/2006/relationships/image" Target="../media/image29.svg"/><Relationship Id="rId42" Type="http://schemas.openxmlformats.org/officeDocument/2006/relationships/image" Target="../media/image37.png"/><Relationship Id="rId7" Type="http://schemas.openxmlformats.org/officeDocument/2006/relationships/image" Target="../media/image14.png"/><Relationship Id="rId2" Type="http://schemas.openxmlformats.org/officeDocument/2006/relationships/notesSlide" Target="../notesSlides/notesSlide4.xml"/><Relationship Id="rId16" Type="http://schemas.microsoft.com/office/2007/relationships/hdphoto" Target="../media/hdphoto7.wdp"/><Relationship Id="rId20" Type="http://schemas.microsoft.com/office/2007/relationships/hdphoto" Target="../media/hdphoto9.wdp"/><Relationship Id="rId29" Type="http://schemas.openxmlformats.org/officeDocument/2006/relationships/image" Target="../media/image25.png"/><Relationship Id="rId41" Type="http://schemas.openxmlformats.org/officeDocument/2006/relationships/image" Target="../media/image36.png"/><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16.png"/><Relationship Id="rId24" Type="http://schemas.microsoft.com/office/2007/relationships/hdphoto" Target="../media/hdphoto11.wdp"/><Relationship Id="rId32" Type="http://schemas.openxmlformats.org/officeDocument/2006/relationships/image" Target="../media/image27.svg"/><Relationship Id="rId37" Type="http://schemas.openxmlformats.org/officeDocument/2006/relationships/image" Target="../media/image32.png"/><Relationship Id="rId40" Type="http://schemas.openxmlformats.org/officeDocument/2006/relationships/image" Target="../media/image35.svg"/><Relationship Id="rId5" Type="http://schemas.openxmlformats.org/officeDocument/2006/relationships/image" Target="../media/image13.png"/><Relationship Id="rId15" Type="http://schemas.openxmlformats.org/officeDocument/2006/relationships/image" Target="../media/image18.png"/><Relationship Id="rId23" Type="http://schemas.openxmlformats.org/officeDocument/2006/relationships/image" Target="../media/image22.png"/><Relationship Id="rId28" Type="http://schemas.microsoft.com/office/2007/relationships/hdphoto" Target="../media/hdphoto13.wdp"/><Relationship Id="rId36" Type="http://schemas.openxmlformats.org/officeDocument/2006/relationships/image" Target="../media/image31.svg"/><Relationship Id="rId10" Type="http://schemas.microsoft.com/office/2007/relationships/hdphoto" Target="../media/hdphoto4.wdp"/><Relationship Id="rId19" Type="http://schemas.openxmlformats.org/officeDocument/2006/relationships/image" Target="../media/image20.png"/><Relationship Id="rId31" Type="http://schemas.openxmlformats.org/officeDocument/2006/relationships/image" Target="../media/image26.png"/><Relationship Id="rId4" Type="http://schemas.microsoft.com/office/2007/relationships/hdphoto" Target="../media/hdphoto1.wdp"/><Relationship Id="rId9" Type="http://schemas.openxmlformats.org/officeDocument/2006/relationships/image" Target="../media/image15.png"/><Relationship Id="rId14" Type="http://schemas.microsoft.com/office/2007/relationships/hdphoto" Target="../media/hdphoto6.wdp"/><Relationship Id="rId22" Type="http://schemas.microsoft.com/office/2007/relationships/hdphoto" Target="../media/hdphoto10.wdp"/><Relationship Id="rId27" Type="http://schemas.openxmlformats.org/officeDocument/2006/relationships/image" Target="../media/image24.png"/><Relationship Id="rId30" Type="http://schemas.microsoft.com/office/2007/relationships/hdphoto" Target="../media/hdphoto14.wdp"/><Relationship Id="rId35" Type="http://schemas.openxmlformats.org/officeDocument/2006/relationships/image" Target="../media/image30.png"/><Relationship Id="rId8" Type="http://schemas.microsoft.com/office/2007/relationships/hdphoto" Target="../media/hdphoto3.wdp"/><Relationship Id="rId3" Type="http://schemas.openxmlformats.org/officeDocument/2006/relationships/image" Target="../media/image12.png"/><Relationship Id="rId12" Type="http://schemas.microsoft.com/office/2007/relationships/hdphoto" Target="../media/hdphoto5.wdp"/><Relationship Id="rId17" Type="http://schemas.openxmlformats.org/officeDocument/2006/relationships/image" Target="../media/image19.png"/><Relationship Id="rId25" Type="http://schemas.openxmlformats.org/officeDocument/2006/relationships/image" Target="../media/image23.png"/><Relationship Id="rId33" Type="http://schemas.openxmlformats.org/officeDocument/2006/relationships/image" Target="../media/image28.png"/><Relationship Id="rId38" Type="http://schemas.openxmlformats.org/officeDocument/2006/relationships/image" Target="../media/image33.sv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9.png"/><Relationship Id="rId26" Type="http://schemas.openxmlformats.org/officeDocument/2006/relationships/image" Target="../media/image23.png"/><Relationship Id="rId3" Type="http://schemas.openxmlformats.org/officeDocument/2006/relationships/image" Target="../media/image39.jpeg"/><Relationship Id="rId21" Type="http://schemas.microsoft.com/office/2007/relationships/hdphoto" Target="../media/hdphoto9.wdp"/><Relationship Id="rId7" Type="http://schemas.microsoft.com/office/2007/relationships/hdphoto" Target="../media/hdphoto2.wdp"/><Relationship Id="rId12" Type="http://schemas.openxmlformats.org/officeDocument/2006/relationships/image" Target="../media/image16.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9.png"/><Relationship Id="rId2" Type="http://schemas.openxmlformats.org/officeDocument/2006/relationships/notesSlide" Target="../notesSlides/notesSlide6.xml"/><Relationship Id="rId16" Type="http://schemas.openxmlformats.org/officeDocument/2006/relationships/image" Target="../media/image18.png"/><Relationship Id="rId20" Type="http://schemas.openxmlformats.org/officeDocument/2006/relationships/image" Target="../media/image20.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3.png"/><Relationship Id="rId11" Type="http://schemas.microsoft.com/office/2007/relationships/hdphoto" Target="../media/hdphoto4.wdp"/><Relationship Id="rId24" Type="http://schemas.openxmlformats.org/officeDocument/2006/relationships/image" Target="../media/image22.png"/><Relationship Id="rId32" Type="http://schemas.openxmlformats.org/officeDocument/2006/relationships/image" Target="../media/image38.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4.png"/><Relationship Id="rId10" Type="http://schemas.openxmlformats.org/officeDocument/2006/relationships/image" Target="../media/image15.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2.png"/><Relationship Id="rId9" Type="http://schemas.microsoft.com/office/2007/relationships/hdphoto" Target="../media/hdphoto3.wdp"/><Relationship Id="rId14" Type="http://schemas.openxmlformats.org/officeDocument/2006/relationships/image" Target="../media/image17.png"/><Relationship Id="rId22" Type="http://schemas.openxmlformats.org/officeDocument/2006/relationships/image" Target="../media/image21.png"/><Relationship Id="rId27" Type="http://schemas.microsoft.com/office/2007/relationships/hdphoto" Target="../media/hdphoto12.wdp"/><Relationship Id="rId30" Type="http://schemas.openxmlformats.org/officeDocument/2006/relationships/image" Target="../media/image25.png"/><Relationship Id="rId8"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9.png"/><Relationship Id="rId26" Type="http://schemas.openxmlformats.org/officeDocument/2006/relationships/image" Target="../media/image23.png"/><Relationship Id="rId3" Type="http://schemas.openxmlformats.org/officeDocument/2006/relationships/image" Target="../media/image41.jpeg"/><Relationship Id="rId21" Type="http://schemas.microsoft.com/office/2007/relationships/hdphoto" Target="../media/hdphoto9.wdp"/><Relationship Id="rId7" Type="http://schemas.microsoft.com/office/2007/relationships/hdphoto" Target="../media/hdphoto2.wdp"/><Relationship Id="rId12" Type="http://schemas.openxmlformats.org/officeDocument/2006/relationships/image" Target="../media/image16.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chart" Target="../charts/chart2.xml"/><Relationship Id="rId2" Type="http://schemas.openxmlformats.org/officeDocument/2006/relationships/notesSlide" Target="../notesSlides/notesSlide8.xml"/><Relationship Id="rId16" Type="http://schemas.openxmlformats.org/officeDocument/2006/relationships/image" Target="../media/image18.png"/><Relationship Id="rId20" Type="http://schemas.openxmlformats.org/officeDocument/2006/relationships/image" Target="../media/image20.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3.png"/><Relationship Id="rId11" Type="http://schemas.microsoft.com/office/2007/relationships/hdphoto" Target="../media/hdphoto4.wdp"/><Relationship Id="rId24" Type="http://schemas.openxmlformats.org/officeDocument/2006/relationships/image" Target="../media/image22.png"/><Relationship Id="rId32" Type="http://schemas.openxmlformats.org/officeDocument/2006/relationships/chart" Target="../charts/chart1.xml"/><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4.png"/><Relationship Id="rId10" Type="http://schemas.openxmlformats.org/officeDocument/2006/relationships/image" Target="../media/image15.png"/><Relationship Id="rId19" Type="http://schemas.microsoft.com/office/2007/relationships/hdphoto" Target="../media/hdphoto8.wdp"/><Relationship Id="rId31" Type="http://schemas.microsoft.com/office/2007/relationships/hdphoto" Target="../media/hdphoto14.wdp"/><Relationship Id="rId4" Type="http://schemas.openxmlformats.org/officeDocument/2006/relationships/image" Target="../media/image12.png"/><Relationship Id="rId9" Type="http://schemas.microsoft.com/office/2007/relationships/hdphoto" Target="../media/hdphoto3.wdp"/><Relationship Id="rId14" Type="http://schemas.openxmlformats.org/officeDocument/2006/relationships/image" Target="../media/image17.png"/><Relationship Id="rId22" Type="http://schemas.openxmlformats.org/officeDocument/2006/relationships/image" Target="../media/image21.png"/><Relationship Id="rId27" Type="http://schemas.microsoft.com/office/2007/relationships/hdphoto" Target="../media/hdphoto12.wdp"/><Relationship Id="rId30" Type="http://schemas.openxmlformats.org/officeDocument/2006/relationships/image" Target="../media/image25.png"/><Relationship Id="rId8"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9" y="-2930"/>
            <a:ext cx="12194569" cy="6860930"/>
          </a:xfrm>
          <a:prstGeom prst="rect">
            <a:avLst/>
          </a:prstGeom>
        </p:spPr>
      </p:pic>
      <p:sp>
        <p:nvSpPr>
          <p:cNvPr id="11" name="Obdélník 10"/>
          <p:cNvSpPr/>
          <p:nvPr/>
        </p:nvSpPr>
        <p:spPr>
          <a:xfrm>
            <a:off x="691660" y="642586"/>
            <a:ext cx="4860733" cy="477054"/>
          </a:xfrm>
          <a:prstGeom prst="rect">
            <a:avLst/>
          </a:prstGeom>
        </p:spPr>
        <p:txBody>
          <a:bodyPr wrap="square" lIns="91440" tIns="45720" rIns="91440" bIns="45720" anchor="t">
            <a:spAutoFit/>
          </a:bodyPr>
          <a:lstStyle/>
          <a:p>
            <a:endParaRPr lang="cs-CZ" sz="2500">
              <a:solidFill>
                <a:schemeClr val="bg1"/>
              </a:solidFill>
              <a:latin typeface="Tabac Sans" panose="02000000000000000000" pitchFamily="50" charset="-18"/>
              <a:ea typeface="Tabac Sans" panose="02000000000000000000" pitchFamily="50" charset="-18"/>
              <a:cs typeface="Tabac Sans" panose="02000000000000000000" pitchFamily="50" charset="-18"/>
            </a:endParaRPr>
          </a:p>
        </p:txBody>
      </p:sp>
      <p:sp>
        <p:nvSpPr>
          <p:cNvPr id="12" name="Obdélník 11"/>
          <p:cNvSpPr/>
          <p:nvPr/>
        </p:nvSpPr>
        <p:spPr>
          <a:xfrm>
            <a:off x="701675" y="735013"/>
            <a:ext cx="4868695" cy="646331"/>
          </a:xfrm>
          <a:prstGeom prst="rect">
            <a:avLst/>
          </a:prstGeom>
        </p:spPr>
        <p:txBody>
          <a:bodyPr wrap="square" lIns="91440" tIns="45720" rIns="91440" bIns="45720" anchor="t">
            <a:spAutoFit/>
          </a:bodyPr>
          <a:lstStyle/>
          <a:p>
            <a:r>
              <a:rPr lang="cs-CZ" sz="36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THINK SMART.</a:t>
            </a:r>
            <a:endParaRPr lang="cs-CZ" sz="20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5" name="Obrázek 4">
            <a:extLst>
              <a:ext uri="{FF2B5EF4-FFF2-40B4-BE49-F238E27FC236}">
                <a16:creationId xmlns:a16="http://schemas.microsoft.com/office/drawing/2014/main" id="{8F4826B4-7D3C-CB0B-1FF7-F5DE9E64D3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7" name="Obrázek 6">
            <a:extLst>
              <a:ext uri="{FF2B5EF4-FFF2-40B4-BE49-F238E27FC236}">
                <a16:creationId xmlns:a16="http://schemas.microsoft.com/office/drawing/2014/main" id="{50AF4788-E771-E073-56B7-F180BB4BEB97}"/>
              </a:ext>
            </a:extLst>
          </p:cNvPr>
          <p:cNvPicPr>
            <a:picLocks noChangeAspect="1"/>
          </p:cNvPicPr>
          <p:nvPr/>
        </p:nvPicPr>
        <p:blipFill>
          <a:blip r:embed="rId5"/>
          <a:stretch>
            <a:fillRect/>
          </a:stretch>
        </p:blipFill>
        <p:spPr>
          <a:xfrm>
            <a:off x="8581844" y="5689600"/>
            <a:ext cx="2914831" cy="439738"/>
          </a:xfrm>
          <a:prstGeom prst="rect">
            <a:avLst/>
          </a:prstGeom>
        </p:spPr>
      </p:pic>
      <p:sp>
        <p:nvSpPr>
          <p:cNvPr id="8" name="TextovéPole 7">
            <a:extLst>
              <a:ext uri="{FF2B5EF4-FFF2-40B4-BE49-F238E27FC236}">
                <a16:creationId xmlns:a16="http://schemas.microsoft.com/office/drawing/2014/main" id="{92E8D7B8-622A-6574-0FDE-C9DF6CA38E59}"/>
              </a:ext>
            </a:extLst>
          </p:cNvPr>
          <p:cNvSpPr txBox="1"/>
          <p:nvPr/>
        </p:nvSpPr>
        <p:spPr>
          <a:xfrm>
            <a:off x="704360" y="2122760"/>
            <a:ext cx="6096000" cy="954107"/>
          </a:xfrm>
          <a:prstGeom prst="rect">
            <a:avLst/>
          </a:prstGeom>
          <a:noFill/>
        </p:spPr>
        <p:txBody>
          <a:bodyPr wrap="square">
            <a:spAutoFit/>
          </a:bodyPr>
          <a:lstStyle/>
          <a:p>
            <a:r>
              <a:rPr lang="en-US" sz="2800">
                <a:solidFill>
                  <a:schemeClr val="bg1"/>
                </a:solidFill>
                <a:latin typeface="Tabac Sans" panose="02000000000000000000" pitchFamily="2" charset="-18"/>
                <a:ea typeface="Tabac Sans" panose="02000000000000000000" pitchFamily="2" charset="-18"/>
                <a:cs typeface="Tabac Sans" panose="02000000000000000000" pitchFamily="2" charset="-18"/>
              </a:rPr>
              <a:t>Promotion of Czech</a:t>
            </a:r>
            <a:br>
              <a:rPr lang="cs-CZ" sz="2800">
                <a:solidFill>
                  <a:schemeClr val="bg1"/>
                </a:solidFill>
                <a:latin typeface="Tabac Sans" panose="02000000000000000000" pitchFamily="2" charset="-18"/>
                <a:ea typeface="Tabac Sans" panose="02000000000000000000" pitchFamily="2" charset="-18"/>
                <a:cs typeface="Tabac Sans" panose="02000000000000000000" pitchFamily="2" charset="-18"/>
              </a:rPr>
            </a:br>
            <a:r>
              <a:rPr lang="en-US" sz="2800">
                <a:solidFill>
                  <a:schemeClr val="bg1"/>
                </a:solidFill>
                <a:latin typeface="Tabac Sans" panose="02000000000000000000" pitchFamily="2" charset="-18"/>
                <a:ea typeface="Tabac Sans" panose="02000000000000000000" pitchFamily="2" charset="-18"/>
                <a:cs typeface="Tabac Sans" panose="02000000000000000000" pitchFamily="2" charset="-18"/>
              </a:rPr>
              <a:t>higher education abroad</a:t>
            </a:r>
          </a:p>
        </p:txBody>
      </p:sp>
      <p:pic>
        <p:nvPicPr>
          <p:cNvPr id="4" name="Grafický objekt 3">
            <a:extLst>
              <a:ext uri="{FF2B5EF4-FFF2-40B4-BE49-F238E27FC236}">
                <a16:creationId xmlns:a16="http://schemas.microsoft.com/office/drawing/2014/main" id="{58B798DF-0BDC-9B78-06D0-6D59F6FF36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9282320">
            <a:off x="4319463" y="4445478"/>
            <a:ext cx="2193297" cy="1838378"/>
          </a:xfrm>
          <a:prstGeom prst="rect">
            <a:avLst/>
          </a:prstGeom>
        </p:spPr>
      </p:pic>
      <p:sp>
        <p:nvSpPr>
          <p:cNvPr id="3" name="TextovéPole 2">
            <a:extLst>
              <a:ext uri="{FF2B5EF4-FFF2-40B4-BE49-F238E27FC236}">
                <a16:creationId xmlns:a16="http://schemas.microsoft.com/office/drawing/2014/main" id="{58FFF224-3E63-A529-9580-D6A0017B73B1}"/>
              </a:ext>
            </a:extLst>
          </p:cNvPr>
          <p:cNvSpPr txBox="1"/>
          <p:nvPr/>
        </p:nvSpPr>
        <p:spPr>
          <a:xfrm>
            <a:off x="704360" y="1260317"/>
            <a:ext cx="6096000" cy="707886"/>
          </a:xfrm>
          <a:prstGeom prst="rect">
            <a:avLst/>
          </a:prstGeom>
          <a:noFill/>
        </p:spPr>
        <p:txBody>
          <a:bodyPr wrap="square">
            <a:spAutoFit/>
          </a:bodyPr>
          <a:lstStyle/>
          <a:p>
            <a:r>
              <a:rPr lang="cs-CZ" sz="4000" b="1">
                <a:solidFill>
                  <a:schemeClr val="bg1"/>
                </a:solidFill>
                <a:latin typeface="Tabac Sans" panose="02000000000000000000" pitchFamily="2" charset="-18"/>
                <a:ea typeface="Tabac Sans" panose="02000000000000000000" pitchFamily="2" charset="-18"/>
                <a:cs typeface="Tabac Sans" panose="02000000000000000000" pitchFamily="2" charset="-18"/>
              </a:rPr>
              <a:t>Study in </a:t>
            </a:r>
            <a:r>
              <a:rPr lang="cs-CZ" sz="4000" b="1" err="1">
                <a:solidFill>
                  <a:schemeClr val="bg1"/>
                </a:solidFill>
                <a:latin typeface="Tabac Sans" panose="02000000000000000000" pitchFamily="2" charset="-18"/>
                <a:ea typeface="Tabac Sans" panose="02000000000000000000" pitchFamily="2" charset="-18"/>
                <a:cs typeface="Tabac Sans" panose="02000000000000000000" pitchFamily="2" charset="-18"/>
              </a:rPr>
              <a:t>Czechia</a:t>
            </a:r>
            <a:endParaRPr lang="en-US" sz="4000" b="1">
              <a:solidFill>
                <a:schemeClr val="bg1"/>
              </a:solidFill>
              <a:latin typeface="Tabac Sans" panose="02000000000000000000" pitchFamily="2" charset="-18"/>
              <a:ea typeface="Tabac Sans" panose="02000000000000000000" pitchFamily="2" charset="-18"/>
              <a:cs typeface="Tabac Sans" panose="02000000000000000000" pitchFamily="2" charset="-18"/>
            </a:endParaRPr>
          </a:p>
        </p:txBody>
      </p:sp>
    </p:spTree>
    <p:extLst>
      <p:ext uri="{BB962C8B-B14F-4D97-AF65-F5344CB8AC3E}">
        <p14:creationId xmlns:p14="http://schemas.microsoft.com/office/powerpoint/2010/main" val="414880150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osoba, oblečení, Lidská tvář, úsměv&#10;&#10;Popis byl vytvořen automaticky">
            <a:extLst>
              <a:ext uri="{FF2B5EF4-FFF2-40B4-BE49-F238E27FC236}">
                <a16:creationId xmlns:a16="http://schemas.microsoft.com/office/drawing/2014/main" id="{BD59DF59-B7CF-D5A7-3065-457B4A83F4FD}"/>
              </a:ext>
            </a:extLst>
          </p:cNvPr>
          <p:cNvPicPr>
            <a:picLocks noChangeAspect="1"/>
          </p:cNvPicPr>
          <p:nvPr/>
        </p:nvPicPr>
        <p:blipFill>
          <a:blip r:embed="rId2">
            <a:extLst>
              <a:ext uri="{28A0092B-C50C-407E-A947-70E740481C1C}">
                <a14:useLocalDpi xmlns:a14="http://schemas.microsoft.com/office/drawing/2010/main" val="0"/>
              </a:ext>
            </a:extLst>
          </a:blip>
          <a:srcRect t="1784" b="623"/>
          <a:stretch>
            <a:fillRect/>
          </a:stretch>
        </p:blipFill>
        <p:spPr>
          <a:xfrm>
            <a:off x="-678425" y="-1377133"/>
            <a:ext cx="5964656" cy="8714885"/>
          </a:xfrm>
          <a:custGeom>
            <a:avLst/>
            <a:gdLst>
              <a:gd name="connsiteX0" fmla="*/ 723690 w 5964656"/>
              <a:gd name="connsiteY0" fmla="*/ 653 h 8714885"/>
              <a:gd name="connsiteX1" fmla="*/ 1923673 w 5964656"/>
              <a:gd name="connsiteY1" fmla="*/ 356872 h 8714885"/>
              <a:gd name="connsiteX2" fmla="*/ 5141783 w 5964656"/>
              <a:gd name="connsiteY2" fmla="*/ 2398518 h 8714885"/>
              <a:gd name="connsiteX3" fmla="*/ 5959476 w 5964656"/>
              <a:gd name="connsiteY3" fmla="*/ 3700239 h 8714885"/>
              <a:gd name="connsiteX4" fmla="*/ 5964656 w 5964656"/>
              <a:gd name="connsiteY4" fmla="*/ 3800365 h 8714885"/>
              <a:gd name="connsiteX5" fmla="*/ 5964656 w 5964656"/>
              <a:gd name="connsiteY5" fmla="*/ 3974751 h 8714885"/>
              <a:gd name="connsiteX6" fmla="*/ 5954436 w 5964656"/>
              <a:gd name="connsiteY6" fmla="*/ 4116851 h 8714885"/>
              <a:gd name="connsiteX7" fmla="*/ 5909393 w 5964656"/>
              <a:gd name="connsiteY7" fmla="*/ 4345222 h 8714885"/>
              <a:gd name="connsiteX8" fmla="*/ 5222541 w 5964656"/>
              <a:gd name="connsiteY8" fmla="*/ 6988579 h 8714885"/>
              <a:gd name="connsiteX9" fmla="*/ 3608221 w 5964656"/>
              <a:gd name="connsiteY9" fmla="*/ 8366174 h 8714885"/>
              <a:gd name="connsiteX10" fmla="*/ 0 w 5964656"/>
              <a:gd name="connsiteY10" fmla="*/ 8714885 h 8714885"/>
              <a:gd name="connsiteX11" fmla="*/ 0 w 5964656"/>
              <a:gd name="connsiteY11" fmla="*/ 82135 h 8714885"/>
              <a:gd name="connsiteX12" fmla="*/ 80875 w 5964656"/>
              <a:gd name="connsiteY12" fmla="*/ 62926 h 8714885"/>
              <a:gd name="connsiteX13" fmla="*/ 723690 w 5964656"/>
              <a:gd name="connsiteY13" fmla="*/ 653 h 871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4656" h="8714885">
                <a:moveTo>
                  <a:pt x="723690" y="653"/>
                </a:moveTo>
                <a:cubicBezTo>
                  <a:pt x="1091394" y="8889"/>
                  <a:pt x="1513679" y="96762"/>
                  <a:pt x="1923673" y="356872"/>
                </a:cubicBezTo>
                <a:lnTo>
                  <a:pt x="5141783" y="2398518"/>
                </a:lnTo>
                <a:cubicBezTo>
                  <a:pt x="5141783" y="2398518"/>
                  <a:pt x="5863498" y="2856391"/>
                  <a:pt x="5959476" y="3700239"/>
                </a:cubicBezTo>
                <a:lnTo>
                  <a:pt x="5964656" y="3800365"/>
                </a:lnTo>
                <a:lnTo>
                  <a:pt x="5964656" y="3974751"/>
                </a:lnTo>
                <a:lnTo>
                  <a:pt x="5954436" y="4116851"/>
                </a:lnTo>
                <a:cubicBezTo>
                  <a:pt x="5944555" y="4190767"/>
                  <a:pt x="5929745" y="4266902"/>
                  <a:pt x="5909393" y="4345222"/>
                </a:cubicBezTo>
                <a:lnTo>
                  <a:pt x="5222541" y="6988579"/>
                </a:lnTo>
                <a:cubicBezTo>
                  <a:pt x="5222541" y="6988579"/>
                  <a:pt x="4896943" y="8241631"/>
                  <a:pt x="3608221" y="8366174"/>
                </a:cubicBezTo>
                <a:lnTo>
                  <a:pt x="0" y="8714885"/>
                </a:lnTo>
                <a:lnTo>
                  <a:pt x="0" y="82135"/>
                </a:lnTo>
                <a:lnTo>
                  <a:pt x="80875" y="62926"/>
                </a:lnTo>
                <a:cubicBezTo>
                  <a:pt x="257678" y="25065"/>
                  <a:pt x="478555" y="-4838"/>
                  <a:pt x="723690" y="653"/>
                </a:cubicBezTo>
                <a:close/>
              </a:path>
            </a:pathLst>
          </a:cu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5551703" y="932108"/>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a:t>
            </a:r>
          </a:p>
        </p:txBody>
      </p:sp>
      <p:sp>
        <p:nvSpPr>
          <p:cNvPr id="10" name="TextBox 4">
            <a:extLst>
              <a:ext uri="{FF2B5EF4-FFF2-40B4-BE49-F238E27FC236}">
                <a16:creationId xmlns:a16="http://schemas.microsoft.com/office/drawing/2014/main" id="{EB437242-5B89-D6F0-F68F-15578624C4E6}"/>
              </a:ext>
            </a:extLst>
          </p:cNvPr>
          <p:cNvSpPr txBox="1"/>
          <p:nvPr/>
        </p:nvSpPr>
        <p:spPr>
          <a:xfrm>
            <a:off x="6524048" y="3705118"/>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a:ea typeface="Tabac Sans Light"/>
                <a:cs typeface="Tabac Sans Light"/>
              </a:rPr>
              <a:t>STUDENTS </a:t>
            </a:r>
            <a:r>
              <a:rPr lang="en-US" sz="2400" b="1">
                <a:latin typeface="Tabac Sans"/>
                <a:ea typeface="Tabac Sans"/>
                <a:cs typeface="Tabac Sans"/>
              </a:rPr>
              <a:t>FEEL INTEGRATED </a:t>
            </a:r>
            <a:r>
              <a:rPr lang="en-US" sz="2400">
                <a:latin typeface="Tabac Sans Light"/>
                <a:ea typeface="Tabac Sans Light"/>
                <a:cs typeface="Tabac Sans Light"/>
              </a:rPr>
              <a:t>WITH OTHER INTERNATIONAL STUDENTS.</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14" name="Obrázek 13">
            <a:extLst>
              <a:ext uri="{FF2B5EF4-FFF2-40B4-BE49-F238E27FC236}">
                <a16:creationId xmlns:a16="http://schemas.microsoft.com/office/drawing/2014/main" id="{5C887221-1853-784E-721C-25455971C73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9625061">
            <a:off x="1560915" y="5389034"/>
            <a:ext cx="2528306" cy="2533613"/>
          </a:xfrm>
          <a:prstGeom prst="rect">
            <a:avLst/>
          </a:prstGeom>
        </p:spPr>
      </p:pic>
      <p:sp>
        <p:nvSpPr>
          <p:cNvPr id="2" name="Zástupný text 7">
            <a:extLst>
              <a:ext uri="{FF2B5EF4-FFF2-40B4-BE49-F238E27FC236}">
                <a16:creationId xmlns:a16="http://schemas.microsoft.com/office/drawing/2014/main" id="{E4462FDC-69D3-A48D-F75D-FB303326D75F}"/>
              </a:ext>
            </a:extLst>
          </p:cNvPr>
          <p:cNvSpPr txBox="1">
            <a:spLocks/>
          </p:cNvSpPr>
          <p:nvPr/>
        </p:nvSpPr>
        <p:spPr>
          <a:xfrm>
            <a:off x="7999227" y="2946570"/>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rPr>
              <a:t>OUT OF 10</a:t>
            </a: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6628040" y="5202944"/>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5067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brázek 9">
            <a:extLst>
              <a:ext uri="{FF2B5EF4-FFF2-40B4-BE49-F238E27FC236}">
                <a16:creationId xmlns:a16="http://schemas.microsoft.com/office/drawing/2014/main" id="{0F3238D1-4697-56EC-D020-46985025B7F6}"/>
              </a:ext>
            </a:extLst>
          </p:cNvPr>
          <p:cNvPicPr>
            <a:picLocks noChangeAspect="1"/>
          </p:cNvPicPr>
          <p:nvPr/>
        </p:nvPicPr>
        <p:blipFill rotWithShape="1">
          <a:blip r:embed="rId2">
            <a:extLst>
              <a:ext uri="{28A0092B-C50C-407E-A947-70E740481C1C}">
                <a14:useLocalDpi xmlns:a14="http://schemas.microsoft.com/office/drawing/2010/main" val="0"/>
              </a:ext>
            </a:extLst>
          </a:blip>
          <a:srcRect t="17073" b="21279"/>
          <a:stretch/>
        </p:blipFill>
        <p:spPr>
          <a:xfrm>
            <a:off x="4761443" y="1988781"/>
            <a:ext cx="6565319" cy="4047391"/>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307178" y="2073485"/>
            <a:ext cx="4847816" cy="1938992"/>
          </a:xfrm>
          <a:prstGeom prst="rect">
            <a:avLst/>
          </a:prstGeom>
          <a:noFill/>
        </p:spPr>
        <p:txBody>
          <a:bodyPr wrap="square" rtlCol="0">
            <a:spAutoFit/>
          </a:bodyPr>
          <a:lstStyle/>
          <a:p>
            <a:r>
              <a:rPr lang="en-US" sz="4000" b="1">
                <a:latin typeface="Tabac Sans"/>
              </a:rPr>
              <a:t>Find the best </a:t>
            </a:r>
            <a:r>
              <a:rPr lang="en-US" sz="4000" b="1" err="1">
                <a:latin typeface="Tabac Sans"/>
              </a:rPr>
              <a:t>programme</a:t>
            </a:r>
            <a:endParaRPr lang="en-US" sz="4000" b="1">
              <a:latin typeface="Tabac Sans"/>
            </a:endParaRPr>
          </a:p>
          <a:p>
            <a:r>
              <a:rPr lang="en-US" sz="4000" b="1">
                <a:latin typeface="Tabac Sans"/>
              </a:rPr>
              <a:t>for you</a:t>
            </a:r>
          </a:p>
        </p:txBody>
      </p:sp>
      <p:sp>
        <p:nvSpPr>
          <p:cNvPr id="9" name="TextovéPole 8">
            <a:extLst>
              <a:ext uri="{FF2B5EF4-FFF2-40B4-BE49-F238E27FC236}">
                <a16:creationId xmlns:a16="http://schemas.microsoft.com/office/drawing/2014/main" id="{9895E0E6-766D-6069-85C9-D20871EB9AF9}"/>
              </a:ext>
            </a:extLst>
          </p:cNvPr>
          <p:cNvSpPr txBox="1"/>
          <p:nvPr/>
        </p:nvSpPr>
        <p:spPr>
          <a:xfrm>
            <a:off x="1284408" y="1018847"/>
            <a:ext cx="4419600" cy="1200329"/>
          </a:xfrm>
          <a:prstGeom prst="rect">
            <a:avLst/>
          </a:prstGeom>
          <a:noFill/>
        </p:spPr>
        <p:txBody>
          <a:bodyPr wrap="square">
            <a:spAutoFit/>
          </a:bodyPr>
          <a:lstStyle/>
          <a:p>
            <a:r>
              <a:rPr lang="cs-CZ" sz="72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02</a:t>
            </a:r>
            <a:endParaRPr lang="cs-CZ" sz="7200">
              <a:solidFill>
                <a:srgbClr val="E22F27"/>
              </a:solidFill>
            </a:endParaRPr>
          </a:p>
        </p:txBody>
      </p:sp>
      <p:cxnSp>
        <p:nvCxnSpPr>
          <p:cNvPr id="11" name="Přímá spojnice 10">
            <a:extLst>
              <a:ext uri="{FF2B5EF4-FFF2-40B4-BE49-F238E27FC236}">
                <a16:creationId xmlns:a16="http://schemas.microsoft.com/office/drawing/2014/main" id="{DA509E2E-FAEB-6B15-2C14-176F0C15C6E7}"/>
              </a:ext>
            </a:extLst>
          </p:cNvPr>
          <p:cNvCxnSpPr/>
          <p:nvPr/>
        </p:nvCxnSpPr>
        <p:spPr>
          <a:xfrm>
            <a:off x="1419253" y="422419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6777D1C7-DA01-24FA-DAD4-2BD3C953438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117200">
            <a:off x="9925610" y="5169604"/>
            <a:ext cx="2802303" cy="2808185"/>
          </a:xfrm>
          <a:prstGeom prst="rect">
            <a:avLst/>
          </a:prstGeom>
        </p:spPr>
      </p:pic>
    </p:spTree>
    <p:extLst>
      <p:ext uri="{BB962C8B-B14F-4D97-AF65-F5344CB8AC3E}">
        <p14:creationId xmlns:p14="http://schemas.microsoft.com/office/powerpoint/2010/main" val="30374535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počítač, computer&#10;&#10;Popis byl vytvořen automaticky">
            <a:extLst>
              <a:ext uri="{FF2B5EF4-FFF2-40B4-BE49-F238E27FC236}">
                <a16:creationId xmlns:a16="http://schemas.microsoft.com/office/drawing/2014/main" id="{F3997508-3211-62B9-8F52-980EF063D26E}"/>
              </a:ext>
            </a:extLst>
          </p:cNvPr>
          <p:cNvPicPr>
            <a:picLocks noChangeAspect="1"/>
          </p:cNvPicPr>
          <p:nvPr/>
        </p:nvPicPr>
        <p:blipFill rotWithShape="1">
          <a:blip r:embed="rId3">
            <a:extLst>
              <a:ext uri="{28A0092B-C50C-407E-A947-70E740481C1C}">
                <a14:useLocalDpi xmlns:a14="http://schemas.microsoft.com/office/drawing/2010/main" val="0"/>
              </a:ext>
            </a:extLst>
          </a:blip>
          <a:srcRect b="25828"/>
          <a:stretch/>
        </p:blipFill>
        <p:spPr>
          <a:xfrm>
            <a:off x="475521" y="2011604"/>
            <a:ext cx="9175221" cy="4958824"/>
          </a:xfrm>
          <a:prstGeom prst="rect">
            <a:avLst/>
          </a:prstGeom>
        </p:spPr>
      </p:pic>
      <p:grpSp>
        <p:nvGrpSpPr>
          <p:cNvPr id="2" name="Skupina 1">
            <a:extLst>
              <a:ext uri="{FF2B5EF4-FFF2-40B4-BE49-F238E27FC236}">
                <a16:creationId xmlns:a16="http://schemas.microsoft.com/office/drawing/2014/main" id="{420168C0-C44B-0BF0-8336-DC20BEA65435}"/>
              </a:ext>
            </a:extLst>
          </p:cNvPr>
          <p:cNvGrpSpPr/>
          <p:nvPr/>
        </p:nvGrpSpPr>
        <p:grpSpPr>
          <a:xfrm>
            <a:off x="1363279" y="2361484"/>
            <a:ext cx="7306578" cy="4608944"/>
            <a:chOff x="1425738" y="2249057"/>
            <a:chExt cx="7306578" cy="4608944"/>
          </a:xfrm>
        </p:grpSpPr>
        <p:pic>
          <p:nvPicPr>
            <p:cNvPr id="8" name="Obrázek 7" descr="Obsah obrázku text, snímek obrazovky, číslo, Písmo&#10;&#10;Popis se vygeneroval automaticky.">
              <a:extLst>
                <a:ext uri="{FF2B5EF4-FFF2-40B4-BE49-F238E27FC236}">
                  <a16:creationId xmlns:a16="http://schemas.microsoft.com/office/drawing/2014/main" id="{92F1AFE8-444D-06B6-C0F0-01A60569CADC}"/>
                </a:ext>
              </a:extLst>
            </p:cNvPr>
            <p:cNvPicPr>
              <a:picLocks noChangeAspect="1"/>
            </p:cNvPicPr>
            <p:nvPr/>
          </p:nvPicPr>
          <p:blipFill rotWithShape="1">
            <a:blip r:embed="rId4"/>
            <a:srcRect t="-1" b="46897"/>
            <a:stretch/>
          </p:blipFill>
          <p:spPr>
            <a:xfrm>
              <a:off x="1425738" y="2249057"/>
              <a:ext cx="7306578" cy="4608944"/>
            </a:xfrm>
            <a:prstGeom prst="rect">
              <a:avLst/>
            </a:prstGeom>
          </p:spPr>
        </p:pic>
        <p:sp>
          <p:nvSpPr>
            <p:cNvPr id="34" name="TextovéPole 33">
              <a:extLst>
                <a:ext uri="{FF2B5EF4-FFF2-40B4-BE49-F238E27FC236}">
                  <a16:creationId xmlns:a16="http://schemas.microsoft.com/office/drawing/2014/main" id="{1E7F3CF8-9729-497E-F4EA-B9B4A390BB8C}"/>
                </a:ext>
              </a:extLst>
            </p:cNvPr>
            <p:cNvSpPr txBox="1"/>
            <p:nvPr/>
          </p:nvSpPr>
          <p:spPr>
            <a:xfrm>
              <a:off x="1487746" y="3197423"/>
              <a:ext cx="1924050" cy="307777"/>
            </a:xfrm>
            <a:prstGeom prst="rect">
              <a:avLst/>
            </a:prstGeom>
            <a:solidFill>
              <a:srgbClr val="F7F7F7"/>
            </a:solidFill>
          </p:spPr>
          <p:txBody>
            <a:bodyPr wrap="square" rtlCol="0" anchor="b">
              <a:spAutoFit/>
            </a:bodyPr>
            <a:lstStyle/>
            <a:p>
              <a:r>
                <a:rPr lang="cs-CZ" sz="1400">
                  <a:solidFill>
                    <a:srgbClr val="303030"/>
                  </a:solidFill>
                  <a:latin typeface="Tabac Sans Light" panose="02000000000000000000" pitchFamily="2" charset="-18"/>
                  <a:ea typeface="Tabac Sans Light" panose="02000000000000000000" pitchFamily="2" charset="-18"/>
                  <a:cs typeface="Tabac Sans Light" panose="02000000000000000000" pitchFamily="2" charset="-18"/>
                </a:rPr>
                <a:t>PROGRAMMES</a:t>
              </a:r>
            </a:p>
          </p:txBody>
        </p:sp>
      </p:grpSp>
      <p:pic>
        <p:nvPicPr>
          <p:cNvPr id="18" name="Obrázek 17">
            <a:extLst>
              <a:ext uri="{FF2B5EF4-FFF2-40B4-BE49-F238E27FC236}">
                <a16:creationId xmlns:a16="http://schemas.microsoft.com/office/drawing/2014/main" id="{DC8E44FF-50F3-432E-BA6B-2AC894FAC27C}"/>
              </a:ext>
            </a:extLst>
          </p:cNvPr>
          <p:cNvPicPr>
            <a:picLocks noChangeAspect="1"/>
          </p:cNvPicPr>
          <p:nvPr/>
        </p:nvPicPr>
        <p:blipFill>
          <a:blip r:embed="rId5"/>
          <a:stretch>
            <a:fillRect/>
          </a:stretch>
        </p:blipFill>
        <p:spPr>
          <a:xfrm>
            <a:off x="7253023" y="1584270"/>
            <a:ext cx="2801630" cy="6066463"/>
          </a:xfrm>
          <a:prstGeom prst="roundRect">
            <a:avLst>
              <a:gd name="adj" fmla="val 0"/>
            </a:avLst>
          </a:prstGeom>
        </p:spPr>
      </p:pic>
      <p:pic>
        <p:nvPicPr>
          <p:cNvPr id="1030" name="Picture 6" descr="iPhone 13 and iPhone 13 mini - Apple (BY)">
            <a:extLst>
              <a:ext uri="{FF2B5EF4-FFF2-40B4-BE49-F238E27FC236}">
                <a16:creationId xmlns:a16="http://schemas.microsoft.com/office/drawing/2014/main" id="{0A8A2284-434C-BF7F-329B-71ACE6B34A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485352" y="3029218"/>
            <a:ext cx="6343650" cy="3143250"/>
          </a:xfrm>
          <a:prstGeom prst="rect">
            <a:avLst/>
          </a:prstGeom>
          <a:noFill/>
          <a:extLst>
            <a:ext uri="{909E8E84-426E-40DD-AFC4-6F175D3DCCD1}">
              <a14:hiddenFill xmlns:a14="http://schemas.microsoft.com/office/drawing/2010/main">
                <a:solidFill>
                  <a:srgbClr val="FFFFFF"/>
                </a:solidFill>
              </a14:hiddenFill>
            </a:ext>
          </a:extLst>
        </p:spPr>
      </p:pic>
      <p:pic>
        <p:nvPicPr>
          <p:cNvPr id="42" name="Obrázek 41">
            <a:extLst>
              <a:ext uri="{FF2B5EF4-FFF2-40B4-BE49-F238E27FC236}">
                <a16:creationId xmlns:a16="http://schemas.microsoft.com/office/drawing/2014/main" id="{E17C1251-3BFD-1E6E-354F-1BCBC2ABC0C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835155">
            <a:off x="9417228" y="4094071"/>
            <a:ext cx="2441272" cy="2437386"/>
          </a:xfrm>
          <a:prstGeom prst="rect">
            <a:avLst/>
          </a:prstGeom>
        </p:spPr>
      </p:pic>
      <p:pic>
        <p:nvPicPr>
          <p:cNvPr id="38" name="Obrázek 37" descr="Obsah obrázku Písmo, Grafika, design, typografie&#10;&#10;Popis byl vytvořen automaticky">
            <a:extLst>
              <a:ext uri="{FF2B5EF4-FFF2-40B4-BE49-F238E27FC236}">
                <a16:creationId xmlns:a16="http://schemas.microsoft.com/office/drawing/2014/main" id="{81903F25-0DD2-0A21-BAAC-A72C90F67D99}"/>
              </a:ext>
            </a:extLst>
          </p:cNvPr>
          <p:cNvPicPr>
            <a:picLocks noChangeAspect="1"/>
          </p:cNvPicPr>
          <p:nvPr/>
        </p:nvPicPr>
        <p:blipFill rotWithShape="1">
          <a:blip r:embed="rId8">
            <a:extLst>
              <a:ext uri="{28A0092B-C50C-407E-A947-70E740481C1C}">
                <a14:useLocalDpi xmlns:a14="http://schemas.microsoft.com/office/drawing/2010/main" val="0"/>
              </a:ext>
            </a:extLst>
          </a:blip>
          <a:srcRect t="3667"/>
          <a:stretch/>
        </p:blipFill>
        <p:spPr>
          <a:xfrm>
            <a:off x="9778255" y="4627414"/>
            <a:ext cx="1588672" cy="1530416"/>
          </a:xfrm>
          <a:prstGeom prst="rect">
            <a:avLst/>
          </a:prstGeom>
        </p:spPr>
      </p:pic>
      <p:grpSp>
        <p:nvGrpSpPr>
          <p:cNvPr id="39" name="Skupina 38">
            <a:extLst>
              <a:ext uri="{FF2B5EF4-FFF2-40B4-BE49-F238E27FC236}">
                <a16:creationId xmlns:a16="http://schemas.microsoft.com/office/drawing/2014/main" id="{626359DB-0110-A8AA-8A65-1D9D645272C9}"/>
              </a:ext>
            </a:extLst>
          </p:cNvPr>
          <p:cNvGrpSpPr/>
          <p:nvPr/>
        </p:nvGrpSpPr>
        <p:grpSpPr>
          <a:xfrm rot="5400000">
            <a:off x="9573181" y="-137290"/>
            <a:ext cx="3612385" cy="2920305"/>
            <a:chOff x="-187468" y="-392838"/>
            <a:chExt cx="4269898" cy="2932339"/>
          </a:xfrm>
        </p:grpSpPr>
        <p:pic>
          <p:nvPicPr>
            <p:cNvPr id="40" name="Grafický objekt 39">
              <a:extLst>
                <a:ext uri="{FF2B5EF4-FFF2-40B4-BE49-F238E27FC236}">
                  <a16:creationId xmlns:a16="http://schemas.microsoft.com/office/drawing/2014/main" id="{A17C2693-EC7D-6B0D-A7EC-7B4B6F79699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4860000">
              <a:off x="-225568" y="-354738"/>
              <a:ext cx="2932339" cy="2856140"/>
            </a:xfrm>
            <a:prstGeom prst="rect">
              <a:avLst/>
            </a:prstGeom>
          </p:spPr>
        </p:pic>
        <p:pic>
          <p:nvPicPr>
            <p:cNvPr id="41" name="Obrázek 40" descr="Obsah obrázku řada/pruh, design&#10;&#10;Popis se vygeneroval automaticky.">
              <a:extLst>
                <a:ext uri="{FF2B5EF4-FFF2-40B4-BE49-F238E27FC236}">
                  <a16:creationId xmlns:a16="http://schemas.microsoft.com/office/drawing/2014/main" id="{908908DE-8E87-0C7C-9977-74443D871566}"/>
                </a:ext>
              </a:extLst>
            </p:cNvPr>
            <p:cNvPicPr>
              <a:picLocks noChangeAspect="1"/>
            </p:cNvPicPr>
            <p:nvPr/>
          </p:nvPicPr>
          <p:blipFill>
            <a:blip r:embed="rId11"/>
            <a:stretch>
              <a:fillRect/>
            </a:stretch>
          </p:blipFill>
          <p:spPr>
            <a:xfrm rot="9300000">
              <a:off x="1567831" y="-254730"/>
              <a:ext cx="2514599" cy="1529704"/>
            </a:xfrm>
            <a:prstGeom prst="rect">
              <a:avLst/>
            </a:prstGeom>
          </p:spPr>
        </p:pic>
      </p:grpSp>
      <p:sp>
        <p:nvSpPr>
          <p:cNvPr id="5" name="TextovéPole 4">
            <a:extLst>
              <a:ext uri="{FF2B5EF4-FFF2-40B4-BE49-F238E27FC236}">
                <a16:creationId xmlns:a16="http://schemas.microsoft.com/office/drawing/2014/main" id="{F13BD41A-6258-4FA4-1C87-6147C35B9C75}"/>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9" name="TextovéPole 8">
            <a:extLst>
              <a:ext uri="{FF2B5EF4-FFF2-40B4-BE49-F238E27FC236}">
                <a16:creationId xmlns:a16="http://schemas.microsoft.com/office/drawing/2014/main" id="{B921E756-5FD2-FE04-C12F-BB937195DD09}"/>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PORTAL</a:t>
            </a:r>
          </a:p>
        </p:txBody>
      </p:sp>
    </p:spTree>
    <p:extLst>
      <p:ext uri="{BB962C8B-B14F-4D97-AF65-F5344CB8AC3E}">
        <p14:creationId xmlns:p14="http://schemas.microsoft.com/office/powerpoint/2010/main" val="2006590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a:extLst>
              <a:ext uri="{FF2B5EF4-FFF2-40B4-BE49-F238E27FC236}">
                <a16:creationId xmlns:a16="http://schemas.microsoft.com/office/drawing/2014/main" id="{F1EEA4B9-98B3-F009-63CA-2E2B20408825}"/>
              </a:ext>
            </a:extLst>
          </p:cNvPr>
          <p:cNvPicPr>
            <a:picLocks noChangeAspect="1"/>
          </p:cNvPicPr>
          <p:nvPr/>
        </p:nvPicPr>
        <p:blipFill rotWithShape="1">
          <a:blip r:embed="rId2">
            <a:extLst>
              <a:ext uri="{28A0092B-C50C-407E-A947-70E740481C1C}">
                <a14:useLocalDpi xmlns:a14="http://schemas.microsoft.com/office/drawing/2010/main" val="0"/>
              </a:ext>
            </a:extLst>
          </a:blip>
          <a:srcRect t="11574" b="8266"/>
          <a:stretch/>
        </p:blipFill>
        <p:spPr>
          <a:xfrm>
            <a:off x="6608268" y="757202"/>
            <a:ext cx="4224110" cy="5573759"/>
          </a:xfrm>
          <a:prstGeom prst="rect">
            <a:avLst/>
          </a:pr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1509940" y="936334"/>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a:t>
            </a:r>
          </a:p>
        </p:txBody>
      </p:sp>
      <p:sp>
        <p:nvSpPr>
          <p:cNvPr id="10" name="TextBox 4">
            <a:extLst>
              <a:ext uri="{FF2B5EF4-FFF2-40B4-BE49-F238E27FC236}">
                <a16:creationId xmlns:a16="http://schemas.microsoft.com/office/drawing/2014/main" id="{EB437242-5B89-D6F0-F68F-15578624C4E6}"/>
              </a:ext>
            </a:extLst>
          </p:cNvPr>
          <p:cNvSpPr txBox="1"/>
          <p:nvPr/>
        </p:nvSpPr>
        <p:spPr>
          <a:xfrm>
            <a:off x="1509940" y="3620529"/>
            <a:ext cx="479080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STUDENTS</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CONSIDER</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THEIR CZECH</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ACADEMIC</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PROGRAMME</a:t>
            </a:r>
            <a:br>
              <a:rPr lang="sk-SK" sz="2400">
                <a:latin typeface="Tabac Sans Light" panose="02000000000000000000" pitchFamily="2" charset="-18"/>
                <a:ea typeface="Tabac Sans Light" panose="02000000000000000000" pitchFamily="2" charset="-18"/>
                <a:cs typeface="Tabac Sans Light" panose="02000000000000000000" pitchFamily="2" charset="-18"/>
              </a:rPr>
            </a:br>
            <a:r>
              <a:rPr lang="sk-SK" sz="2400">
                <a:latin typeface="Tabac Sans Light" panose="02000000000000000000" pitchFamily="2" charset="-18"/>
                <a:ea typeface="Tabac Sans Light" panose="02000000000000000000" pitchFamily="2" charset="-18"/>
                <a:cs typeface="Tabac Sans Light" panose="02000000000000000000" pitchFamily="2" charset="-18"/>
              </a:rPr>
              <a:t>TO BE OF </a:t>
            </a:r>
            <a:r>
              <a:rPr lang="en-US" sz="2400" b="1">
                <a:latin typeface="Tabac Sans" panose="02000000000000000000" pitchFamily="2" charset="-18"/>
                <a:ea typeface="Tabac Sans" panose="02000000000000000000" pitchFamily="2" charset="-18"/>
                <a:cs typeface="Tabac Sans" panose="02000000000000000000" pitchFamily="2" charset="-18"/>
              </a:rPr>
              <a:t>HIGH QUALITY</a:t>
            </a:r>
            <a:r>
              <a:rPr lang="sk-SK"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14" name="Obrázek 13">
            <a:extLst>
              <a:ext uri="{FF2B5EF4-FFF2-40B4-BE49-F238E27FC236}">
                <a16:creationId xmlns:a16="http://schemas.microsoft.com/office/drawing/2014/main" id="{5C887221-1853-784E-721C-25455971C73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580103">
            <a:off x="10081890" y="4833991"/>
            <a:ext cx="2528306" cy="2533613"/>
          </a:xfrm>
          <a:prstGeom prst="rect">
            <a:avLst/>
          </a:prstGeom>
        </p:spPr>
      </p:pic>
      <p:sp>
        <p:nvSpPr>
          <p:cNvPr id="2" name="Zástupný text 7">
            <a:extLst>
              <a:ext uri="{FF2B5EF4-FFF2-40B4-BE49-F238E27FC236}">
                <a16:creationId xmlns:a16="http://schemas.microsoft.com/office/drawing/2014/main" id="{DA9F45CC-F396-9408-D40F-B9EB0216E245}"/>
              </a:ext>
            </a:extLst>
          </p:cNvPr>
          <p:cNvSpPr txBox="1">
            <a:spLocks/>
          </p:cNvSpPr>
          <p:nvPr/>
        </p:nvSpPr>
        <p:spPr>
          <a:xfrm>
            <a:off x="2842764" y="2962241"/>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rPr>
              <a:t>OUT OF 10</a:t>
            </a:r>
          </a:p>
        </p:txBody>
      </p:sp>
      <p:cxnSp>
        <p:nvCxnSpPr>
          <p:cNvPr id="4" name="Přímá spojnice 3">
            <a:extLst>
              <a:ext uri="{FF2B5EF4-FFF2-40B4-BE49-F238E27FC236}">
                <a16:creationId xmlns:a16="http://schemas.microsoft.com/office/drawing/2014/main" id="{A5252729-41A4-65E0-A352-653F885B955E}"/>
              </a:ext>
            </a:extLst>
          </p:cNvPr>
          <p:cNvCxnSpPr/>
          <p:nvPr/>
        </p:nvCxnSpPr>
        <p:spPr>
          <a:xfrm>
            <a:off x="1605190" y="510156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20487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nábytek, computer, židle, ilustrace&#10;&#10;Popis byl vytvořen automaticky">
            <a:extLst>
              <a:ext uri="{FF2B5EF4-FFF2-40B4-BE49-F238E27FC236}">
                <a16:creationId xmlns:a16="http://schemas.microsoft.com/office/drawing/2014/main" id="{BA798957-C23E-A753-9D63-796F8FC9714C}"/>
              </a:ext>
            </a:extLst>
          </p:cNvPr>
          <p:cNvPicPr>
            <a:picLocks noChangeAspect="1"/>
          </p:cNvPicPr>
          <p:nvPr/>
        </p:nvPicPr>
        <p:blipFill rotWithShape="1">
          <a:blip r:embed="rId3">
            <a:extLst>
              <a:ext uri="{28A0092B-C50C-407E-A947-70E740481C1C}">
                <a14:useLocalDpi xmlns:a14="http://schemas.microsoft.com/office/drawing/2010/main" val="0"/>
              </a:ext>
            </a:extLst>
          </a:blip>
          <a:srcRect t="13984" b="13986"/>
          <a:stretch/>
        </p:blipFill>
        <p:spPr>
          <a:xfrm>
            <a:off x="6272693" y="856105"/>
            <a:ext cx="4627418" cy="5486627"/>
          </a:xfrm>
          <a:prstGeom prst="rect">
            <a:avLst/>
          </a:prstGeom>
        </p:spPr>
      </p:pic>
      <p:pic>
        <p:nvPicPr>
          <p:cNvPr id="12" name="Obrázek 11">
            <a:extLst>
              <a:ext uri="{FF2B5EF4-FFF2-40B4-BE49-F238E27FC236}">
                <a16:creationId xmlns:a16="http://schemas.microsoft.com/office/drawing/2014/main" id="{E1829A77-BBAB-A9AB-196A-31F06A25C671}"/>
              </a:ext>
            </a:extLst>
          </p:cNvPr>
          <p:cNvPicPr>
            <a:picLocks noChangeAspect="1"/>
          </p:cNvPicPr>
          <p:nvPr/>
        </p:nvPicPr>
        <p:blipFill>
          <a:blip r:embed="rId4">
            <a:alphaModFix/>
            <a:extLst>
              <a:ext uri="{28A0092B-C50C-407E-A947-70E740481C1C}">
                <a14:useLocalDpi xmlns:a14="http://schemas.microsoft.com/office/drawing/2010/main" val="0"/>
              </a:ext>
            </a:extLst>
          </a:blip>
          <a:srcRect/>
          <a:stretch/>
        </p:blipFill>
        <p:spPr>
          <a:xfrm rot="1966498">
            <a:off x="10540998" y="4772749"/>
            <a:ext cx="2453147" cy="2458294"/>
          </a:xfrm>
          <a:prstGeom prst="rect">
            <a:avLst/>
          </a:prstGeom>
        </p:spPr>
      </p:pic>
      <p:sp>
        <p:nvSpPr>
          <p:cNvPr id="3" name="Obdélník 2">
            <a:extLst>
              <a:ext uri="{FF2B5EF4-FFF2-40B4-BE49-F238E27FC236}">
                <a16:creationId xmlns:a16="http://schemas.microsoft.com/office/drawing/2014/main" id="{90A5CB89-D687-F22E-7860-F60B6481DA99}"/>
              </a:ext>
            </a:extLst>
          </p:cNvPr>
          <p:cNvSpPr/>
          <p:nvPr/>
        </p:nvSpPr>
        <p:spPr>
          <a:xfrm>
            <a:off x="1165634" y="1862203"/>
            <a:ext cx="4753675" cy="4159857"/>
          </a:xfrm>
          <a:prstGeom prst="rect">
            <a:avLst/>
          </a:prstGeom>
        </p:spPr>
        <p:txBody>
          <a:bodyPr wrap="square" lIns="91440" tIns="45720" rIns="91440" bIns="45720" anchor="t">
            <a:spAutoFit/>
          </a:bodyPr>
          <a:lstStyle/>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Info</a:t>
            </a:r>
            <a:r>
              <a:rPr lang="cs-CZ" kern="0">
                <a:latin typeface="Tabac Sans"/>
                <a:ea typeface="Tabac Sans"/>
                <a:cs typeface="Tabac Sans"/>
              </a:rPr>
              <a:t> </a:t>
            </a:r>
            <a:r>
              <a:rPr lang="cs-CZ" kern="0" err="1">
                <a:latin typeface="Tabac Sans"/>
                <a:ea typeface="Tabac Sans"/>
                <a:cs typeface="Tabac Sans"/>
              </a:rPr>
              <a:t>for</a:t>
            </a:r>
            <a:r>
              <a:rPr lang="cs-CZ" kern="0">
                <a:latin typeface="Tabac Sans"/>
                <a:ea typeface="Tabac Sans"/>
                <a:cs typeface="Tabac Sans"/>
              </a:rPr>
              <a:t> </a:t>
            </a:r>
            <a:r>
              <a:rPr lang="cs-CZ" kern="0" err="1">
                <a:latin typeface="Tabac Sans"/>
                <a:ea typeface="Tabac Sans"/>
                <a:cs typeface="Tabac Sans"/>
              </a:rPr>
              <a:t>newcomers</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Visa and </a:t>
            </a:r>
            <a:r>
              <a:rPr lang="cs-CZ" kern="0" err="1">
                <a:latin typeface="Tabac Sans"/>
                <a:ea typeface="Tabac Sans"/>
                <a:cs typeface="Tabac Sans"/>
              </a:rPr>
              <a:t>arrival</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Language</a:t>
            </a:r>
            <a:r>
              <a:rPr lang="cs-CZ" kern="0">
                <a:latin typeface="Tabac Sans"/>
                <a:ea typeface="Tabac Sans"/>
                <a:cs typeface="Tabac Sans"/>
              </a:rPr>
              <a:t> </a:t>
            </a:r>
            <a:r>
              <a:rPr lang="cs-CZ" kern="0" err="1">
                <a:latin typeface="Tabac Sans"/>
                <a:ea typeface="Tabac Sans"/>
                <a:cs typeface="Tabac Sans"/>
              </a:rPr>
              <a:t>courses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Scholarships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Living</a:t>
            </a:r>
            <a:r>
              <a:rPr lang="cs-CZ" kern="0">
                <a:latin typeface="Tabac Sans"/>
                <a:ea typeface="Tabac Sans"/>
                <a:cs typeface="Tabac Sans"/>
              </a:rPr>
              <a:t> </a:t>
            </a:r>
            <a:r>
              <a:rPr lang="cs-CZ" kern="0" err="1">
                <a:latin typeface="Tabac Sans"/>
                <a:ea typeface="Tabac Sans"/>
                <a:cs typeface="Tabac Sans"/>
              </a:rPr>
              <a:t>costs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Accomodation</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Work</a:t>
            </a:r>
            <a:r>
              <a:rPr lang="cs-CZ" kern="0">
                <a:latin typeface="Tabac Sans"/>
                <a:ea typeface="Tabac Sans"/>
                <a:cs typeface="Tabac Sans"/>
              </a:rPr>
              <a:t> </a:t>
            </a:r>
            <a:r>
              <a:rPr lang="cs-CZ" kern="0" err="1">
                <a:latin typeface="Tabac Sans"/>
                <a:ea typeface="Tabac Sans"/>
                <a:cs typeface="Tabac Sans"/>
              </a:rPr>
              <a:t>while</a:t>
            </a:r>
            <a:r>
              <a:rPr lang="cs-CZ" kern="0">
                <a:latin typeface="Tabac Sans"/>
                <a:ea typeface="Tabac Sans"/>
                <a:cs typeface="Tabac Sans"/>
              </a:rPr>
              <a:t> and </a:t>
            </a:r>
            <a:r>
              <a:rPr lang="cs-CZ" kern="0" err="1">
                <a:latin typeface="Tabac Sans"/>
                <a:ea typeface="Tabac Sans"/>
                <a:cs typeface="Tabac Sans"/>
              </a:rPr>
              <a:t>after</a:t>
            </a:r>
            <a:r>
              <a:rPr lang="cs-CZ" kern="0">
                <a:latin typeface="Tabac Sans"/>
                <a:ea typeface="Tabac Sans"/>
                <a:cs typeface="Tabac Sans"/>
              </a:rPr>
              <a:t> </a:t>
            </a:r>
            <a:r>
              <a:rPr lang="cs-CZ" kern="0" err="1">
                <a:latin typeface="Tabac Sans"/>
                <a:ea typeface="Tabac Sans"/>
                <a:cs typeface="Tabac Sans"/>
              </a:rPr>
              <a:t>studying</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Medical</a:t>
            </a:r>
            <a:r>
              <a:rPr lang="cs-CZ" kern="0">
                <a:latin typeface="Tabac Sans"/>
                <a:ea typeface="Tabac Sans"/>
                <a:cs typeface="Tabac Sans"/>
              </a:rPr>
              <a:t> care and </a:t>
            </a:r>
            <a:r>
              <a:rPr lang="cs-CZ" kern="0" err="1">
                <a:latin typeface="Tabac Sans"/>
                <a:ea typeface="Tabac Sans"/>
                <a:cs typeface="Tabac Sans"/>
              </a:rPr>
              <a:t>insurance</a:t>
            </a:r>
            <a:br>
              <a:rPr lang="cs-CZ" kern="0">
                <a:latin typeface="Tabac Sans"/>
                <a:ea typeface="Tabac Sans" panose="02000000000000000000" pitchFamily="50" charset="-18"/>
                <a:cs typeface="Tabac Sans" panose="02000000000000000000" pitchFamily="50" charset="-18"/>
              </a:rPr>
            </a:br>
            <a:endParaRPr lang="cs-CZ" sz="2000" kern="0">
              <a:latin typeface="Tabac Sans"/>
              <a:ea typeface="Tabac Sans" panose="02000000000000000000" pitchFamily="50" charset="-18"/>
              <a:cs typeface="Tabac Sans" panose="02000000000000000000" pitchFamily="50" charset="-18"/>
            </a:endParaRPr>
          </a:p>
          <a:p>
            <a:pPr>
              <a:lnSpc>
                <a:spcPct val="150000"/>
              </a:lnSpc>
              <a:buClr>
                <a:srgbClr val="E12822"/>
              </a:buClr>
            </a:pPr>
            <a:r>
              <a:rPr lang="cs-CZ" sz="1200" kern="0">
                <a:solidFill>
                  <a:srgbClr val="436AB3"/>
                </a:solidFill>
                <a:latin typeface="Tabac Sans"/>
                <a:ea typeface="Tabac Sans" panose="02000000000000000000" pitchFamily="50" charset="-18"/>
                <a:cs typeface="Tabac Sans" panose="02000000000000000000" pitchFamily="50" charset="-18"/>
                <a:hlinkClick r:id="rId5">
                  <a:extLst>
                    <a:ext uri="{A12FA001-AC4F-418D-AE19-62706E023703}">
                      <ahyp:hlinkClr xmlns:ahyp="http://schemas.microsoft.com/office/drawing/2018/hyperlinkcolor" val="tx"/>
                    </a:ext>
                  </a:extLst>
                </a:hlinkClick>
              </a:rPr>
              <a:t>www.studyin.cz</a:t>
            </a:r>
            <a:r>
              <a:rPr lang="cs-CZ" sz="1200" kern="0">
                <a:solidFill>
                  <a:srgbClr val="436AB3"/>
                </a:solidFill>
                <a:latin typeface="Tabac Sans"/>
                <a:ea typeface="Tabac Sans" panose="02000000000000000000" pitchFamily="50" charset="-18"/>
                <a:cs typeface="Tabac Sans" panose="02000000000000000000" pitchFamily="50" charset="-18"/>
              </a:rPr>
              <a:t> </a:t>
            </a:r>
          </a:p>
        </p:txBody>
      </p:sp>
      <p:pic>
        <p:nvPicPr>
          <p:cNvPr id="9" name="Obrázek 8" descr="Obsah obrázku vzor, puntíkaté, design, kruh&#10;&#10;Popis byl vytvořen automaticky">
            <a:extLst>
              <a:ext uri="{FF2B5EF4-FFF2-40B4-BE49-F238E27FC236}">
                <a16:creationId xmlns:a16="http://schemas.microsoft.com/office/drawing/2014/main" id="{F8FA4F46-6F96-48EA-20A4-ECB23BE00F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482958">
            <a:off x="9594578" y="-818460"/>
            <a:ext cx="2211847" cy="2092990"/>
          </a:xfrm>
          <a:prstGeom prst="rect">
            <a:avLst/>
          </a:prstGeom>
        </p:spPr>
      </p:pic>
      <p:sp>
        <p:nvSpPr>
          <p:cNvPr id="2" name="TextovéPole 6">
            <a:extLst>
              <a:ext uri="{FF2B5EF4-FFF2-40B4-BE49-F238E27FC236}">
                <a16:creationId xmlns:a16="http://schemas.microsoft.com/office/drawing/2014/main" id="{FF1D2A2F-412E-A222-B802-EBBC87913854}"/>
              </a:ext>
            </a:extLst>
          </p:cNvPr>
          <p:cNvSpPr txBox="1"/>
          <p:nvPr/>
        </p:nvSpPr>
        <p:spPr>
          <a:xfrm>
            <a:off x="921511" y="610668"/>
            <a:ext cx="4768948" cy="798941"/>
          </a:xfrm>
          <a:prstGeom prst="rect">
            <a:avLst/>
          </a:prstGeom>
          <a:noFill/>
        </p:spPr>
        <p:txBody>
          <a:bodyPr wrap="square" rtlCol="0">
            <a:spAutoFit/>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s-CZ" sz="4500" b="1">
                <a:solidFill>
                  <a:srgbClr val="E22F27"/>
                </a:solidFill>
                <a:latin typeface="Tabac Sans"/>
              </a:rPr>
              <a:t>Study in Czechia</a:t>
            </a:r>
          </a:p>
        </p:txBody>
      </p:sp>
      <p:sp>
        <p:nvSpPr>
          <p:cNvPr id="4" name="TextovéPole 9">
            <a:extLst>
              <a:ext uri="{FF2B5EF4-FFF2-40B4-BE49-F238E27FC236}">
                <a16:creationId xmlns:a16="http://schemas.microsoft.com/office/drawing/2014/main" id="{91BA63E0-D276-4EB3-4304-6567F76569AD}"/>
              </a:ext>
            </a:extLst>
          </p:cNvPr>
          <p:cNvSpPr txBox="1"/>
          <p:nvPr/>
        </p:nvSpPr>
        <p:spPr>
          <a:xfrm>
            <a:off x="921359" y="1406378"/>
            <a:ext cx="4638267" cy="461665"/>
          </a:xfrm>
          <a:prstGeom prst="rect">
            <a:avLst/>
          </a:prstGeom>
          <a:noFill/>
        </p:spPr>
        <p:txBody>
          <a:bodyPr wrap="square" lIns="91440" tIns="45720" rIns="91440" bIns="45720" rtlCol="0" anchor="t">
            <a:spAutoFit/>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s-CZ" sz="2400">
                <a:solidFill>
                  <a:srgbClr val="436AB3"/>
                </a:solidFill>
                <a:latin typeface="Tabac Sans Light"/>
                <a:ea typeface="Tabac Sans Light"/>
                <a:cs typeface="Tabac Sans Light"/>
              </a:rPr>
              <a:t>WEBSITE</a:t>
            </a:r>
          </a:p>
        </p:txBody>
      </p:sp>
    </p:spTree>
    <p:extLst>
      <p:ext uri="{BB962C8B-B14F-4D97-AF65-F5344CB8AC3E}">
        <p14:creationId xmlns:p14="http://schemas.microsoft.com/office/powerpoint/2010/main" val="26343328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Skupina 19">
            <a:extLst>
              <a:ext uri="{FF2B5EF4-FFF2-40B4-BE49-F238E27FC236}">
                <a16:creationId xmlns:a16="http://schemas.microsoft.com/office/drawing/2014/main" id="{6ABE6962-7EF2-BD73-E7A6-1AEA19CBA318}"/>
              </a:ext>
            </a:extLst>
          </p:cNvPr>
          <p:cNvGrpSpPr/>
          <p:nvPr/>
        </p:nvGrpSpPr>
        <p:grpSpPr>
          <a:xfrm rot="5400000">
            <a:off x="9116612" y="1912206"/>
            <a:ext cx="3997306" cy="2920305"/>
            <a:chOff x="-187468" y="-392838"/>
            <a:chExt cx="4724881" cy="2932339"/>
          </a:xfrm>
        </p:grpSpPr>
        <p:pic>
          <p:nvPicPr>
            <p:cNvPr id="21" name="Grafický objekt 20">
              <a:extLst>
                <a:ext uri="{FF2B5EF4-FFF2-40B4-BE49-F238E27FC236}">
                  <a16:creationId xmlns:a16="http://schemas.microsoft.com/office/drawing/2014/main" id="{5AE4CD8B-047A-EA66-1400-0FCB3EB116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4860000">
              <a:off x="-225568" y="-354738"/>
              <a:ext cx="2932339" cy="2856140"/>
            </a:xfrm>
            <a:prstGeom prst="rect">
              <a:avLst/>
            </a:prstGeom>
          </p:spPr>
        </p:pic>
        <p:pic>
          <p:nvPicPr>
            <p:cNvPr id="22" name="Obrázek 21" descr="Obsah obrázku řada/pruh, design&#10;&#10;Popis se vygeneroval automaticky.">
              <a:extLst>
                <a:ext uri="{FF2B5EF4-FFF2-40B4-BE49-F238E27FC236}">
                  <a16:creationId xmlns:a16="http://schemas.microsoft.com/office/drawing/2014/main" id="{201EC8B9-6CBF-BCF0-6356-2DD6F55651DD}"/>
                </a:ext>
              </a:extLst>
            </p:cNvPr>
            <p:cNvPicPr>
              <a:picLocks noChangeAspect="1"/>
            </p:cNvPicPr>
            <p:nvPr/>
          </p:nvPicPr>
          <p:blipFill>
            <a:blip r:embed="rId5"/>
            <a:stretch>
              <a:fillRect/>
            </a:stretch>
          </p:blipFill>
          <p:spPr>
            <a:xfrm rot="9300000">
              <a:off x="2022814" y="-135009"/>
              <a:ext cx="2514599" cy="1529704"/>
            </a:xfrm>
            <a:prstGeom prst="rect">
              <a:avLst/>
            </a:prstGeom>
          </p:spPr>
        </p:pic>
      </p:grpSp>
      <p:pic>
        <p:nvPicPr>
          <p:cNvPr id="58" name="Obrázek 57">
            <a:extLst>
              <a:ext uri="{FF2B5EF4-FFF2-40B4-BE49-F238E27FC236}">
                <a16:creationId xmlns:a16="http://schemas.microsoft.com/office/drawing/2014/main" id="{642F18F0-6E27-E823-974E-611440B5A801}"/>
              </a:ext>
            </a:extLst>
          </p:cNvPr>
          <p:cNvPicPr>
            <a:picLocks noChangeAspect="1"/>
          </p:cNvPicPr>
          <p:nvPr/>
        </p:nvPicPr>
        <p:blipFill>
          <a:blip r:embed="rId6"/>
          <a:stretch>
            <a:fillRect/>
          </a:stretch>
        </p:blipFill>
        <p:spPr>
          <a:xfrm>
            <a:off x="1375890" y="1847851"/>
            <a:ext cx="3087783" cy="4273230"/>
          </a:xfrm>
          <a:prstGeom prst="rect">
            <a:avLst/>
          </a:prstGeom>
          <a:ln w="3175">
            <a:solidFill>
              <a:srgbClr val="DEDEDE">
                <a:alpha val="55000"/>
              </a:srgbClr>
            </a:solidFill>
          </a:ln>
          <a:effectLst/>
        </p:spPr>
      </p:pic>
      <p:pic>
        <p:nvPicPr>
          <p:cNvPr id="65" name="Obrázek 64">
            <a:extLst>
              <a:ext uri="{FF2B5EF4-FFF2-40B4-BE49-F238E27FC236}">
                <a16:creationId xmlns:a16="http://schemas.microsoft.com/office/drawing/2014/main" id="{525397B5-96D8-62CD-679F-9724BF0FBB10}"/>
              </a:ext>
            </a:extLst>
          </p:cNvPr>
          <p:cNvPicPr>
            <a:picLocks noChangeAspect="1"/>
          </p:cNvPicPr>
          <p:nvPr/>
        </p:nvPicPr>
        <p:blipFill>
          <a:blip r:embed="rId7"/>
          <a:stretch>
            <a:fillRect/>
          </a:stretch>
        </p:blipFill>
        <p:spPr>
          <a:xfrm>
            <a:off x="4762414" y="1847851"/>
            <a:ext cx="3087783" cy="4273230"/>
          </a:xfrm>
          <a:prstGeom prst="rect">
            <a:avLst/>
          </a:prstGeom>
          <a:ln w="3175">
            <a:solidFill>
              <a:srgbClr val="DEDEDE">
                <a:alpha val="55000"/>
              </a:srgbClr>
            </a:solidFill>
          </a:ln>
          <a:effectLst/>
        </p:spPr>
      </p:pic>
      <p:pic>
        <p:nvPicPr>
          <p:cNvPr id="69" name="Obrázek 68">
            <a:extLst>
              <a:ext uri="{FF2B5EF4-FFF2-40B4-BE49-F238E27FC236}">
                <a16:creationId xmlns:a16="http://schemas.microsoft.com/office/drawing/2014/main" id="{62F31C55-98B9-2D41-A9F1-6A5EDCEF3630}"/>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rot="835155">
            <a:off x="9052870" y="3769759"/>
            <a:ext cx="2441272" cy="2437386"/>
          </a:xfrm>
          <a:prstGeom prst="rect">
            <a:avLst/>
          </a:prstGeom>
        </p:spPr>
      </p:pic>
      <p:sp>
        <p:nvSpPr>
          <p:cNvPr id="2" name="TextovéPole 1">
            <a:extLst>
              <a:ext uri="{FF2B5EF4-FFF2-40B4-BE49-F238E27FC236}">
                <a16:creationId xmlns:a16="http://schemas.microsoft.com/office/drawing/2014/main" id="{6B7C856D-846A-1780-3A08-50CE71F5A120}"/>
              </a:ext>
            </a:extLst>
          </p:cNvPr>
          <p:cNvSpPr txBox="1"/>
          <p:nvPr/>
        </p:nvSpPr>
        <p:spPr>
          <a:xfrm>
            <a:off x="1081087" y="1247775"/>
            <a:ext cx="463629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solidFill>
                  <a:srgbClr val="436AB3"/>
                </a:solidFill>
                <a:latin typeface="Tabac Sans Light"/>
              </a:rPr>
              <a:t>KEY INSIGHTS AND FIGURES</a:t>
            </a:r>
            <a:endParaRPr lang="cs-CZ"/>
          </a:p>
        </p:txBody>
      </p:sp>
      <p:sp>
        <p:nvSpPr>
          <p:cNvPr id="3" name="TextovéPole 2">
            <a:extLst>
              <a:ext uri="{FF2B5EF4-FFF2-40B4-BE49-F238E27FC236}">
                <a16:creationId xmlns:a16="http://schemas.microsoft.com/office/drawing/2014/main" id="{59D5F44C-9AA9-E8AB-AC84-E92544574021}"/>
              </a:ext>
            </a:extLst>
          </p:cNvPr>
          <p:cNvSpPr txBox="1"/>
          <p:nvPr/>
        </p:nvSpPr>
        <p:spPr>
          <a:xfrm>
            <a:off x="1081087" y="581025"/>
            <a:ext cx="7815263"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500" b="1">
                <a:solidFill>
                  <a:srgbClr val="E22F27"/>
                </a:solidFill>
                <a:latin typeface="Tabac Sans"/>
              </a:rPr>
              <a:t>Study in Czechia</a:t>
            </a:r>
            <a:r>
              <a:rPr lang="cs-CZ" sz="4500">
                <a:latin typeface="Tabac Sans"/>
                <a:ea typeface="Tabac Sans"/>
                <a:cs typeface="Tabac Sans"/>
              </a:rPr>
              <a:t>​</a:t>
            </a:r>
            <a:endParaRPr lang="cs-CZ"/>
          </a:p>
        </p:txBody>
      </p:sp>
      <p:pic>
        <p:nvPicPr>
          <p:cNvPr id="5" name="Obrázek 28">
            <a:extLst>
              <a:ext uri="{FF2B5EF4-FFF2-40B4-BE49-F238E27FC236}">
                <a16:creationId xmlns:a16="http://schemas.microsoft.com/office/drawing/2014/main" id="{4CBAB7BF-145E-94EA-01B4-40BCAC1ABEEC}"/>
              </a:ext>
            </a:extLst>
          </p:cNvPr>
          <p:cNvPicPr>
            <a:picLocks noChangeAspect="1"/>
          </p:cNvPicPr>
          <p:nvPr/>
        </p:nvPicPr>
        <p:blipFill>
          <a:blip r:embed="rId9">
            <a:extLst>
              <a:ext uri="{28A0092B-C50C-407E-A947-70E740481C1C}">
                <a14:useLocalDpi xmlns:a14="http://schemas.microsoft.com/office/drawing/2010/main" val="0"/>
              </a:ext>
            </a:extLst>
          </a:blip>
          <a:srcRect t="1833" b="1833"/>
          <a:stretch/>
        </p:blipFill>
        <p:spPr>
          <a:xfrm>
            <a:off x="9485146" y="4324527"/>
            <a:ext cx="1485700" cy="1427444"/>
          </a:xfrm>
          <a:prstGeom prst="rect">
            <a:avLst/>
          </a:prstGeom>
        </p:spPr>
      </p:pic>
    </p:spTree>
    <p:extLst>
      <p:ext uri="{BB962C8B-B14F-4D97-AF65-F5344CB8AC3E}">
        <p14:creationId xmlns:p14="http://schemas.microsoft.com/office/powerpoint/2010/main" val="1621452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descr="Obsah obrázku oblečení, muž, kreslené, boty&#10;&#10;Popis byl vytvořen automaticky">
            <a:extLst>
              <a:ext uri="{FF2B5EF4-FFF2-40B4-BE49-F238E27FC236}">
                <a16:creationId xmlns:a16="http://schemas.microsoft.com/office/drawing/2014/main" id="{B78F5A1A-CBE9-04CB-2E33-8EE1EAB19463}"/>
              </a:ext>
            </a:extLst>
          </p:cNvPr>
          <p:cNvPicPr>
            <a:picLocks noChangeAspect="1"/>
          </p:cNvPicPr>
          <p:nvPr/>
        </p:nvPicPr>
        <p:blipFill rotWithShape="1">
          <a:blip r:embed="rId2">
            <a:extLst>
              <a:ext uri="{28A0092B-C50C-407E-A947-70E740481C1C}">
                <a14:useLocalDpi xmlns:a14="http://schemas.microsoft.com/office/drawing/2010/main" val="0"/>
              </a:ext>
            </a:extLst>
          </a:blip>
          <a:srcRect l="8630" t="14819" r="7968" b="7594"/>
          <a:stretch/>
        </p:blipFill>
        <p:spPr>
          <a:xfrm>
            <a:off x="4989979" y="2381250"/>
            <a:ext cx="7025046" cy="4476750"/>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307178" y="2073485"/>
            <a:ext cx="4847816" cy="1323439"/>
          </a:xfrm>
          <a:prstGeom prst="rect">
            <a:avLst/>
          </a:prstGeom>
          <a:noFill/>
        </p:spPr>
        <p:txBody>
          <a:bodyPr wrap="square" lIns="91440" tIns="45720" rIns="91440" bIns="45720" rtlCol="0" anchor="t">
            <a:spAutoFit/>
          </a:bodyPr>
          <a:lstStyle/>
          <a:p>
            <a:r>
              <a:rPr lang="en-US" sz="4000" b="1">
                <a:latin typeface="Tabac Sans"/>
              </a:rPr>
              <a:t>National Alumni </a:t>
            </a:r>
            <a:r>
              <a:rPr lang="en-US" sz="4000" b="1" err="1">
                <a:latin typeface="Tabac Sans"/>
              </a:rPr>
              <a:t>Programme</a:t>
            </a:r>
            <a:endParaRPr lang="cs-CZ" err="1"/>
          </a:p>
        </p:txBody>
      </p:sp>
      <p:sp>
        <p:nvSpPr>
          <p:cNvPr id="9" name="TextovéPole 8">
            <a:extLst>
              <a:ext uri="{FF2B5EF4-FFF2-40B4-BE49-F238E27FC236}">
                <a16:creationId xmlns:a16="http://schemas.microsoft.com/office/drawing/2014/main" id="{9895E0E6-766D-6069-85C9-D20871EB9AF9}"/>
              </a:ext>
            </a:extLst>
          </p:cNvPr>
          <p:cNvSpPr txBox="1"/>
          <p:nvPr/>
        </p:nvSpPr>
        <p:spPr>
          <a:xfrm>
            <a:off x="1284408" y="1018847"/>
            <a:ext cx="4419600" cy="1200329"/>
          </a:xfrm>
          <a:prstGeom prst="rect">
            <a:avLst/>
          </a:prstGeom>
          <a:noFill/>
        </p:spPr>
        <p:txBody>
          <a:bodyPr wrap="square" lIns="91440" tIns="45720" rIns="91440" bIns="45720" anchor="t">
            <a:spAutoFit/>
          </a:bodyPr>
          <a:lstStyle/>
          <a:p>
            <a:r>
              <a:rPr lang="cs-CZ" sz="7200">
                <a:solidFill>
                  <a:srgbClr val="E22F27"/>
                </a:solidFill>
                <a:latin typeface="Tabac Sans Light"/>
                <a:ea typeface="Tabac Sans Light"/>
                <a:cs typeface="Tabac Sans Light"/>
              </a:rPr>
              <a:t>03</a:t>
            </a:r>
            <a:endParaRPr lang="cs-CZ" sz="7200">
              <a:solidFill>
                <a:srgbClr val="E22F27"/>
              </a:solidFill>
            </a:endParaRPr>
          </a:p>
        </p:txBody>
      </p:sp>
      <p:cxnSp>
        <p:nvCxnSpPr>
          <p:cNvPr id="11" name="Přímá spojnice 10">
            <a:extLst>
              <a:ext uri="{FF2B5EF4-FFF2-40B4-BE49-F238E27FC236}">
                <a16:creationId xmlns:a16="http://schemas.microsoft.com/office/drawing/2014/main" id="{DA509E2E-FAEB-6B15-2C14-176F0C15C6E7}"/>
              </a:ext>
            </a:extLst>
          </p:cNvPr>
          <p:cNvCxnSpPr/>
          <p:nvPr/>
        </p:nvCxnSpPr>
        <p:spPr>
          <a:xfrm>
            <a:off x="1307194" y="3484607"/>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6777D1C7-DA01-24FA-DAD4-2BD3C953438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117200">
            <a:off x="9925610" y="5169604"/>
            <a:ext cx="2802303" cy="2808185"/>
          </a:xfrm>
          <a:prstGeom prst="rect">
            <a:avLst/>
          </a:prstGeom>
        </p:spPr>
      </p:pic>
    </p:spTree>
    <p:extLst>
      <p:ext uri="{BB962C8B-B14F-4D97-AF65-F5344CB8AC3E}">
        <p14:creationId xmlns:p14="http://schemas.microsoft.com/office/powerpoint/2010/main" val="10615035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ázek 7" descr="Obsah obrázku oblečení, osoba, boty, budova&#10;&#10;Popis byl vytvořen automaticky">
            <a:extLst>
              <a:ext uri="{FF2B5EF4-FFF2-40B4-BE49-F238E27FC236}">
                <a16:creationId xmlns:a16="http://schemas.microsoft.com/office/drawing/2014/main" id="{BCBB2208-84F7-5FFB-7E75-99474E500358}"/>
              </a:ext>
            </a:extLst>
          </p:cNvPr>
          <p:cNvPicPr>
            <a:picLocks noChangeAspect="1"/>
          </p:cNvPicPr>
          <p:nvPr/>
        </p:nvPicPr>
        <p:blipFill>
          <a:blip r:embed="rId3">
            <a:extLst>
              <a:ext uri="{28A0092B-C50C-407E-A947-70E740481C1C}">
                <a14:useLocalDpi xmlns:a14="http://schemas.microsoft.com/office/drawing/2010/main" val="0"/>
              </a:ext>
            </a:extLst>
          </a:blip>
          <a:srcRect l="16451"/>
          <a:stretch>
            <a:fillRect/>
          </a:stretch>
        </p:blipFill>
        <p:spPr>
          <a:xfrm>
            <a:off x="6723468" y="-980220"/>
            <a:ext cx="6916333" cy="8278168"/>
          </a:xfrm>
          <a:custGeom>
            <a:avLst/>
            <a:gdLst>
              <a:gd name="connsiteX0" fmla="*/ 3983187 w 6916333"/>
              <a:gd name="connsiteY0" fmla="*/ 0 h 8278168"/>
              <a:gd name="connsiteX1" fmla="*/ 6770500 w 6916333"/>
              <a:gd name="connsiteY1" fmla="*/ 0 h 8278168"/>
              <a:gd name="connsiteX2" fmla="*/ 6916333 w 6916333"/>
              <a:gd name="connsiteY2" fmla="*/ 65603 h 8278168"/>
              <a:gd name="connsiteX3" fmla="*/ 6916333 w 6916333"/>
              <a:gd name="connsiteY3" fmla="*/ 8278168 h 8278168"/>
              <a:gd name="connsiteX4" fmla="*/ 5558111 w 6916333"/>
              <a:gd name="connsiteY4" fmla="*/ 8278168 h 8278168"/>
              <a:gd name="connsiteX5" fmla="*/ 2361753 w 6916333"/>
              <a:gd name="connsiteY5" fmla="*/ 7969261 h 8278168"/>
              <a:gd name="connsiteX6" fmla="*/ 747434 w 6916333"/>
              <a:gd name="connsiteY6" fmla="*/ 6591666 h 8278168"/>
              <a:gd name="connsiteX7" fmla="*/ 60582 w 6916333"/>
              <a:gd name="connsiteY7" fmla="*/ 3948309 h 8278168"/>
              <a:gd name="connsiteX8" fmla="*/ 828192 w 6916333"/>
              <a:gd name="connsiteY8" fmla="*/ 2001604 h 827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6333" h="8278168">
                <a:moveTo>
                  <a:pt x="3983187" y="0"/>
                </a:moveTo>
                <a:lnTo>
                  <a:pt x="6770500" y="0"/>
                </a:lnTo>
                <a:lnTo>
                  <a:pt x="6916333" y="65603"/>
                </a:lnTo>
                <a:lnTo>
                  <a:pt x="6916333" y="8278168"/>
                </a:lnTo>
                <a:lnTo>
                  <a:pt x="5558111" y="8278168"/>
                </a:lnTo>
                <a:lnTo>
                  <a:pt x="2361753" y="7969261"/>
                </a:lnTo>
                <a:cubicBezTo>
                  <a:pt x="1073032" y="7844718"/>
                  <a:pt x="747434" y="6591666"/>
                  <a:pt x="747434" y="6591666"/>
                </a:cubicBezTo>
                <a:lnTo>
                  <a:pt x="60582" y="3948309"/>
                </a:lnTo>
                <a:cubicBezTo>
                  <a:pt x="-265058" y="2695188"/>
                  <a:pt x="828192" y="2001604"/>
                  <a:pt x="828192" y="2001604"/>
                </a:cubicBezTo>
                <a:close/>
              </a:path>
            </a:pathLst>
          </a:cu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1052638" y="952502"/>
            <a:ext cx="5910016" cy="562718"/>
          </a:xfrm>
          <a:prstGeom prst="rect">
            <a:avLst/>
          </a:prstGeom>
          <a:noFill/>
        </p:spPr>
        <p:txBody>
          <a:bodyPr wrap="square" rtlCol="0">
            <a:spAutoFit/>
          </a:bodyPr>
          <a:lstStyle/>
          <a:p>
            <a:pPr>
              <a:lnSpc>
                <a:spcPts val="3600"/>
              </a:lnSpc>
            </a:pPr>
            <a:r>
              <a:rPr lang="cs-CZ" sz="4500" b="1">
                <a:solidFill>
                  <a:srgbClr val="436AB3"/>
                </a:solidFill>
                <a:latin typeface="Tabac Sans" panose="02000000000000000000" pitchFamily="50" charset="-18"/>
                <a:ea typeface="Tabac Sans" panose="02000000000000000000" pitchFamily="50" charset="-18"/>
                <a:cs typeface="Tabac Sans" panose="02000000000000000000" pitchFamily="50" charset="-18"/>
              </a:rPr>
              <a:t>Czechia Alumni</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4" name="TextovéPole 3">
            <a:extLst>
              <a:ext uri="{FF2B5EF4-FFF2-40B4-BE49-F238E27FC236}">
                <a16:creationId xmlns:a16="http://schemas.microsoft.com/office/drawing/2014/main" id="{36940AA2-A3B3-6FC0-2D4C-887D2C2F1F27}"/>
              </a:ext>
            </a:extLst>
          </p:cNvPr>
          <p:cNvSpPr txBox="1"/>
          <p:nvPr/>
        </p:nvSpPr>
        <p:spPr>
          <a:xfrm>
            <a:off x="1087304" y="1558447"/>
            <a:ext cx="4941302" cy="1015663"/>
          </a:xfrm>
          <a:prstGeom prst="rect">
            <a:avLst/>
          </a:prstGeom>
          <a:noFill/>
        </p:spPr>
        <p:txBody>
          <a:bodyPr wrap="square" lIns="91440" tIns="45720" rIns="91440" bIns="45720" anchor="t">
            <a:spAutoFit/>
          </a:bodyPr>
          <a:lstStyle/>
          <a:p>
            <a:r>
              <a:rPr lang="cs-CZ" sz="2000" b="1" err="1">
                <a:latin typeface="Tabac Sans"/>
                <a:ea typeface="Tabac Sans"/>
                <a:cs typeface="Tabac Sans"/>
              </a:rPr>
              <a:t>National</a:t>
            </a:r>
            <a:r>
              <a:rPr lang="cs-CZ" sz="2000">
                <a:latin typeface="Tabac Sans"/>
                <a:ea typeface="Tabac Sans"/>
                <a:cs typeface="Tabac Sans"/>
              </a:rPr>
              <a:t> </a:t>
            </a:r>
            <a:r>
              <a:rPr lang="cs-CZ" sz="2000" b="1" err="1">
                <a:latin typeface="Tabac Sans"/>
                <a:ea typeface="Tabac Sans"/>
                <a:cs typeface="Tabac Sans"/>
              </a:rPr>
              <a:t>alumni</a:t>
            </a:r>
            <a:r>
              <a:rPr lang="cs-CZ" sz="2000">
                <a:latin typeface="Tabac Sans"/>
                <a:ea typeface="Tabac Sans"/>
                <a:cs typeface="Tabac Sans"/>
              </a:rPr>
              <a:t> </a:t>
            </a:r>
            <a:r>
              <a:rPr lang="cs-CZ" sz="2000" b="1" err="1">
                <a:latin typeface="Tabac Sans"/>
                <a:ea typeface="Tabac Sans"/>
                <a:cs typeface="Tabac Sans"/>
              </a:rPr>
              <a:t>programme</a:t>
            </a:r>
            <a:r>
              <a:rPr lang="cs-CZ" sz="2000">
                <a:latin typeface="Tabac Sans"/>
                <a:ea typeface="Tabac Sans"/>
                <a:cs typeface="Tabac Sans"/>
              </a:rPr>
              <a:t> </a:t>
            </a:r>
            <a:r>
              <a:rPr lang="cs-CZ" sz="2000" err="1">
                <a:latin typeface="Tabac Sans"/>
                <a:ea typeface="Tabac Sans"/>
                <a:cs typeface="Tabac Sans"/>
              </a:rPr>
              <a:t>for</a:t>
            </a:r>
            <a:r>
              <a:rPr lang="cs-CZ" sz="2000">
                <a:latin typeface="Tabac Sans"/>
                <a:ea typeface="Tabac Sans"/>
                <a:cs typeface="Tabac Sans"/>
              </a:rPr>
              <a:t> </a:t>
            </a:r>
            <a:r>
              <a:rPr lang="cs-CZ" sz="2000" b="1" err="1">
                <a:latin typeface="Tabac Sans"/>
                <a:ea typeface="Tabac Sans"/>
                <a:cs typeface="Tabac Sans"/>
              </a:rPr>
              <a:t>all</a:t>
            </a:r>
            <a:br>
              <a:rPr lang="cs-CZ" sz="2000" b="1">
                <a:latin typeface="Tabac Sans"/>
                <a:ea typeface="Tabac Sans" panose="02000000000000000000" pitchFamily="50" charset="-18"/>
                <a:cs typeface="Tabac Sans" panose="02000000000000000000" pitchFamily="50" charset="-18"/>
              </a:rPr>
            </a:br>
            <a:r>
              <a:rPr lang="cs-CZ" sz="2000" b="1" err="1">
                <a:latin typeface="Tabac Sans"/>
                <a:ea typeface="Tabac Sans"/>
                <a:cs typeface="Tabac Sans"/>
              </a:rPr>
              <a:t>international</a:t>
            </a:r>
            <a:r>
              <a:rPr lang="cs-CZ" sz="2000" b="1">
                <a:latin typeface="Tabac Sans"/>
                <a:ea typeface="Tabac Sans"/>
                <a:cs typeface="Tabac Sans"/>
              </a:rPr>
              <a:t> </a:t>
            </a:r>
            <a:r>
              <a:rPr lang="cs-CZ" sz="2000" b="1" err="1">
                <a:latin typeface="Tabac Sans"/>
                <a:ea typeface="Tabac Sans"/>
                <a:cs typeface="Tabac Sans"/>
              </a:rPr>
              <a:t>alumni</a:t>
            </a:r>
            <a:r>
              <a:rPr lang="cs-CZ" sz="2000">
                <a:latin typeface="Tabac Sans"/>
                <a:ea typeface="Tabac Sans"/>
                <a:cs typeface="Tabac Sans"/>
              </a:rPr>
              <a:t> </a:t>
            </a:r>
            <a:r>
              <a:rPr lang="cs-CZ" sz="2000" err="1">
                <a:latin typeface="Tabac Sans"/>
                <a:ea typeface="Tabac Sans"/>
                <a:cs typeface="Tabac Sans"/>
              </a:rPr>
              <a:t>of</a:t>
            </a:r>
            <a:r>
              <a:rPr lang="cs-CZ" sz="2000">
                <a:latin typeface="Tabac Sans"/>
                <a:ea typeface="Tabac Sans"/>
                <a:cs typeface="Tabac Sans"/>
              </a:rPr>
              <a:t> Czech </a:t>
            </a:r>
            <a:r>
              <a:rPr lang="cs-CZ" sz="2000" err="1">
                <a:latin typeface="Tabac Sans"/>
                <a:ea typeface="Tabac Sans"/>
                <a:cs typeface="Tabac Sans"/>
              </a:rPr>
              <a:t>higher</a:t>
            </a:r>
            <a:br>
              <a:rPr lang="cs-CZ" sz="2000">
                <a:latin typeface="Tabac Sans"/>
                <a:ea typeface="Tabac Sans" panose="02000000000000000000" pitchFamily="50" charset="-18"/>
                <a:cs typeface="Tabac Sans" panose="02000000000000000000" pitchFamily="50" charset="-18"/>
              </a:rPr>
            </a:br>
            <a:r>
              <a:rPr lang="cs-CZ" sz="2000" err="1">
                <a:latin typeface="Tabac Sans"/>
                <a:ea typeface="Tabac Sans"/>
                <a:cs typeface="Tabac Sans"/>
              </a:rPr>
              <a:t>educational</a:t>
            </a:r>
            <a:r>
              <a:rPr lang="cs-CZ" sz="2000">
                <a:latin typeface="Tabac Sans"/>
                <a:ea typeface="Tabac Sans"/>
                <a:cs typeface="Tabac Sans"/>
              </a:rPr>
              <a:t> </a:t>
            </a:r>
            <a:r>
              <a:rPr lang="cs-CZ" sz="2000" err="1">
                <a:latin typeface="Tabac Sans"/>
                <a:ea typeface="Tabac Sans"/>
                <a:cs typeface="Tabac Sans"/>
              </a:rPr>
              <a:t>institutions</a:t>
            </a:r>
            <a:r>
              <a:rPr lang="cs-CZ" sz="2000">
                <a:latin typeface="Tabac Sans"/>
                <a:ea typeface="Tabac Sans"/>
                <a:cs typeface="Tabac Sans"/>
              </a:rPr>
              <a:t>.</a:t>
            </a:r>
          </a:p>
        </p:txBody>
      </p:sp>
      <p:pic>
        <p:nvPicPr>
          <p:cNvPr id="10" name="Obrázek 9">
            <a:extLst>
              <a:ext uri="{FF2B5EF4-FFF2-40B4-BE49-F238E27FC236}">
                <a16:creationId xmlns:a16="http://schemas.microsoft.com/office/drawing/2014/main" id="{00F9E7C4-E758-5144-568E-5988A7E9C85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10272675" y="728663"/>
            <a:ext cx="1188000" cy="1260000"/>
          </a:xfrm>
          <a:prstGeom prst="rect">
            <a:avLst/>
          </a:prstGeom>
        </p:spPr>
      </p:pic>
      <p:sp>
        <p:nvSpPr>
          <p:cNvPr id="22" name="Obdélník 21">
            <a:extLst>
              <a:ext uri="{FF2B5EF4-FFF2-40B4-BE49-F238E27FC236}">
                <a16:creationId xmlns:a16="http://schemas.microsoft.com/office/drawing/2014/main" id="{5A93E529-16A5-0A42-0393-3E5B160AEBF7}"/>
              </a:ext>
            </a:extLst>
          </p:cNvPr>
          <p:cNvSpPr/>
          <p:nvPr/>
        </p:nvSpPr>
        <p:spPr>
          <a:xfrm>
            <a:off x="1090788" y="3173420"/>
            <a:ext cx="5544188" cy="907941"/>
          </a:xfrm>
          <a:prstGeom prst="rect">
            <a:avLst/>
          </a:prstGeom>
        </p:spPr>
        <p:txBody>
          <a:bodyPr wrap="square">
            <a:spAutoFit/>
          </a:bodyPr>
          <a:lstStyle/>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support </a:t>
            </a:r>
            <a:r>
              <a:rPr lang="cs-CZ" sz="1600" err="1">
                <a:latin typeface="Tabac Sans" panose="02000000000000000000" pitchFamily="50" charset="-18"/>
                <a:ea typeface="Tabac Sans" panose="02000000000000000000" pitchFamily="50" charset="-18"/>
                <a:cs typeface="Tabac Sans" panose="02000000000000000000" pitchFamily="50" charset="-18"/>
              </a:rPr>
              <a:t>the</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internationalization</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of</a:t>
            </a:r>
            <a:r>
              <a:rPr lang="cs-CZ" sz="1600">
                <a:latin typeface="Tabac Sans" panose="02000000000000000000" pitchFamily="50" charset="-18"/>
                <a:ea typeface="Tabac Sans" panose="02000000000000000000" pitchFamily="50" charset="-18"/>
                <a:cs typeface="Tabac Sans" panose="02000000000000000000" pitchFamily="50" charset="-18"/>
              </a:rPr>
              <a:t> Czech </a:t>
            </a:r>
            <a:r>
              <a:rPr lang="cs-CZ" sz="1600" err="1">
                <a:latin typeface="Tabac Sans" panose="02000000000000000000" pitchFamily="50" charset="-18"/>
                <a:ea typeface="Tabac Sans" panose="02000000000000000000" pitchFamily="50" charset="-18"/>
                <a:cs typeface="Tabac Sans" panose="02000000000000000000" pitchFamily="50" charset="-18"/>
              </a:rPr>
              <a:t>universities</a:t>
            </a:r>
            <a:endParaRPr lang="cs-CZ" sz="1600">
              <a:latin typeface="Tabac Sans" panose="02000000000000000000" pitchFamily="50" charset="-18"/>
              <a:ea typeface="Tabac Sans" panose="02000000000000000000" pitchFamily="50" charset="-18"/>
              <a:cs typeface="Tabac Sans" panose="02000000000000000000" pitchFamily="50" charset="-18"/>
            </a:endParaRPr>
          </a:p>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keep</a:t>
            </a:r>
            <a:r>
              <a:rPr lang="cs-CZ" sz="1600">
                <a:latin typeface="Tabac Sans" panose="02000000000000000000" pitchFamily="50" charset="-18"/>
                <a:ea typeface="Tabac Sans" panose="02000000000000000000" pitchFamily="50" charset="-18"/>
                <a:cs typeface="Tabac Sans" panose="02000000000000000000" pitchFamily="50" charset="-18"/>
              </a:rPr>
              <a:t> in </a:t>
            </a:r>
            <a:r>
              <a:rPr lang="cs-CZ" sz="1600" err="1">
                <a:latin typeface="Tabac Sans" panose="02000000000000000000" pitchFamily="50" charset="-18"/>
                <a:ea typeface="Tabac Sans" panose="02000000000000000000" pitchFamily="50" charset="-18"/>
                <a:cs typeface="Tabac Sans" panose="02000000000000000000" pitchFamily="50" charset="-18"/>
              </a:rPr>
              <a:t>touch</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with</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international</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alumni</a:t>
            </a:r>
            <a:endParaRPr lang="cs-CZ" sz="1600">
              <a:latin typeface="Tabac Sans" panose="02000000000000000000" pitchFamily="50" charset="-18"/>
              <a:ea typeface="Tabac Sans" panose="02000000000000000000" pitchFamily="50" charset="-18"/>
              <a:cs typeface="Tabac Sans" panose="02000000000000000000" pitchFamily="50" charset="-18"/>
            </a:endParaRPr>
          </a:p>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mediate</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professional</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opportunities</a:t>
            </a:r>
            <a:endParaRPr lang="cs-CZ" sz="1600">
              <a:latin typeface="Tabac Sans" panose="02000000000000000000" pitchFamily="50" charset="-18"/>
              <a:ea typeface="Tabac Sans" panose="02000000000000000000" pitchFamily="50" charset="-18"/>
              <a:cs typeface="Tabac Sans" panose="02000000000000000000" pitchFamily="50" charset="-18"/>
            </a:endParaRPr>
          </a:p>
        </p:txBody>
      </p:sp>
      <p:sp>
        <p:nvSpPr>
          <p:cNvPr id="23" name="TextovéPole 22">
            <a:extLst>
              <a:ext uri="{FF2B5EF4-FFF2-40B4-BE49-F238E27FC236}">
                <a16:creationId xmlns:a16="http://schemas.microsoft.com/office/drawing/2014/main" id="{4E2BFB22-680C-DB44-901C-9B5F88EFA343}"/>
              </a:ext>
            </a:extLst>
          </p:cNvPr>
          <p:cNvSpPr txBox="1"/>
          <p:nvPr/>
        </p:nvSpPr>
        <p:spPr>
          <a:xfrm>
            <a:off x="1079568" y="2792360"/>
            <a:ext cx="1984130" cy="400110"/>
          </a:xfrm>
          <a:prstGeom prst="rect">
            <a:avLst/>
          </a:prstGeom>
          <a:noFill/>
        </p:spPr>
        <p:txBody>
          <a:bodyPr wrap="square" rtlCol="0">
            <a:spAutoFit/>
          </a:bodyPr>
          <a:lstStyle/>
          <a:p>
            <a:r>
              <a:rPr lang="cs-CZ"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AIMS</a:t>
            </a:r>
            <a:endParaRPr lang="en-GB"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24" name="Obdélník 23">
            <a:extLst>
              <a:ext uri="{FF2B5EF4-FFF2-40B4-BE49-F238E27FC236}">
                <a16:creationId xmlns:a16="http://schemas.microsoft.com/office/drawing/2014/main" id="{92012EE2-0F6C-E83D-E5D3-269CBA9B577A}"/>
              </a:ext>
            </a:extLst>
          </p:cNvPr>
          <p:cNvSpPr/>
          <p:nvPr/>
        </p:nvSpPr>
        <p:spPr>
          <a:xfrm>
            <a:off x="1095892" y="4716887"/>
            <a:ext cx="4355788" cy="1192634"/>
          </a:xfrm>
          <a:prstGeom prst="rect">
            <a:avLst/>
          </a:prstGeom>
        </p:spPr>
        <p:txBody>
          <a:bodyPr wrap="square">
            <a:spAutoFit/>
          </a:bodyPr>
          <a:lstStyle/>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BSc</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MSc</a:t>
            </a:r>
            <a:r>
              <a:rPr lang="cs-CZ" sz="1600">
                <a:latin typeface="Tabac Sans" panose="02000000000000000000" pitchFamily="50" charset="-18"/>
                <a:ea typeface="Tabac Sans" panose="02000000000000000000" pitchFamily="50" charset="-18"/>
                <a:cs typeface="Tabac Sans" panose="02000000000000000000" pitchFamily="50" charset="-18"/>
              </a:rPr>
              <a:t>, PhD</a:t>
            </a:r>
          </a:p>
          <a:p>
            <a:pPr indent="-216000">
              <a:spcAft>
                <a:spcPts val="300"/>
              </a:spcAft>
              <a:buClr>
                <a:srgbClr val="E22F27"/>
              </a:buClr>
              <a:buSzPct val="100000"/>
              <a:buFont typeface="Tabac Sans" panose="02000000000000000000" pitchFamily="2" charset="-18"/>
              <a:buChar char="−"/>
            </a:pPr>
            <a:r>
              <a:rPr lang="cs-CZ" sz="1600">
                <a:latin typeface="Tabac Sans" panose="02000000000000000000" pitchFamily="50" charset="-18"/>
                <a:ea typeface="Tabac Sans" panose="02000000000000000000" pitchFamily="50" charset="-18"/>
                <a:cs typeface="Tabac Sans" panose="02000000000000000000" pitchFamily="50" charset="-18"/>
              </a:rPr>
              <a:t>Erasmus+ </a:t>
            </a:r>
          </a:p>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scholarships</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holders</a:t>
            </a:r>
            <a:endParaRPr lang="cs-CZ" sz="1600">
              <a:latin typeface="Tabac Sans" panose="02000000000000000000" pitchFamily="50" charset="-18"/>
              <a:ea typeface="Tabac Sans" panose="02000000000000000000" pitchFamily="50" charset="-18"/>
              <a:cs typeface="Tabac Sans" panose="02000000000000000000" pitchFamily="50" charset="-18"/>
            </a:endParaRPr>
          </a:p>
          <a:p>
            <a:pPr indent="-216000">
              <a:spcAft>
                <a:spcPts val="300"/>
              </a:spcAft>
              <a:buClr>
                <a:srgbClr val="E22F27"/>
              </a:buClr>
              <a:buSzPct val="100000"/>
              <a:buFont typeface="Tabac Sans" panose="02000000000000000000" pitchFamily="2" charset="-18"/>
              <a:buChar char="−"/>
            </a:pPr>
            <a:r>
              <a:rPr lang="cs-CZ" sz="1600" err="1">
                <a:latin typeface="Tabac Sans" panose="02000000000000000000" pitchFamily="50" charset="-18"/>
                <a:ea typeface="Tabac Sans" panose="02000000000000000000" pitchFamily="50" charset="-18"/>
                <a:cs typeface="Tabac Sans" panose="02000000000000000000" pitchFamily="50" charset="-18"/>
              </a:rPr>
              <a:t>summer</a:t>
            </a:r>
            <a:r>
              <a:rPr lang="cs-CZ" sz="1600">
                <a:latin typeface="Tabac Sans" panose="02000000000000000000" pitchFamily="50" charset="-18"/>
                <a:ea typeface="Tabac Sans" panose="02000000000000000000" pitchFamily="50" charset="-18"/>
                <a:cs typeface="Tabac Sans" panose="02000000000000000000" pitchFamily="50" charset="-18"/>
              </a:rPr>
              <a:t>/</a:t>
            </a:r>
            <a:r>
              <a:rPr lang="cs-CZ" sz="1600" err="1">
                <a:latin typeface="Tabac Sans" panose="02000000000000000000" pitchFamily="50" charset="-18"/>
                <a:ea typeface="Tabac Sans" panose="02000000000000000000" pitchFamily="50" charset="-18"/>
                <a:cs typeface="Tabac Sans" panose="02000000000000000000" pitchFamily="50" charset="-18"/>
              </a:rPr>
              <a:t>winter</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schools</a:t>
            </a:r>
            <a:r>
              <a:rPr lang="cs-CZ" sz="1600">
                <a:latin typeface="Tabac Sans" panose="02000000000000000000" pitchFamily="50" charset="-18"/>
                <a:ea typeface="Tabac Sans" panose="02000000000000000000" pitchFamily="50" charset="-18"/>
                <a:cs typeface="Tabac Sans" panose="02000000000000000000" pitchFamily="50" charset="-18"/>
              </a:rPr>
              <a:t>, </a:t>
            </a:r>
            <a:r>
              <a:rPr lang="cs-CZ" sz="1600" err="1">
                <a:latin typeface="Tabac Sans" panose="02000000000000000000" pitchFamily="50" charset="-18"/>
                <a:ea typeface="Tabac Sans" panose="02000000000000000000" pitchFamily="50" charset="-18"/>
                <a:cs typeface="Tabac Sans" panose="02000000000000000000" pitchFamily="50" charset="-18"/>
              </a:rPr>
              <a:t>trainings</a:t>
            </a:r>
            <a:r>
              <a:rPr lang="cs-CZ" sz="1600">
                <a:latin typeface="Tabac Sans" panose="02000000000000000000" pitchFamily="50" charset="-18"/>
                <a:ea typeface="Tabac Sans" panose="02000000000000000000" pitchFamily="50" charset="-18"/>
                <a:cs typeface="Tabac Sans" panose="02000000000000000000" pitchFamily="50" charset="-18"/>
              </a:rPr>
              <a:t> </a:t>
            </a:r>
          </a:p>
        </p:txBody>
      </p:sp>
      <p:sp>
        <p:nvSpPr>
          <p:cNvPr id="25" name="TextovéPole 24">
            <a:extLst>
              <a:ext uri="{FF2B5EF4-FFF2-40B4-BE49-F238E27FC236}">
                <a16:creationId xmlns:a16="http://schemas.microsoft.com/office/drawing/2014/main" id="{8EE28654-720C-E61C-685B-51C5B0071589}"/>
              </a:ext>
            </a:extLst>
          </p:cNvPr>
          <p:cNvSpPr txBox="1"/>
          <p:nvPr/>
        </p:nvSpPr>
        <p:spPr>
          <a:xfrm>
            <a:off x="1079568" y="4278677"/>
            <a:ext cx="2497437" cy="400110"/>
          </a:xfrm>
          <a:prstGeom prst="rect">
            <a:avLst/>
          </a:prstGeom>
          <a:noFill/>
        </p:spPr>
        <p:txBody>
          <a:bodyPr wrap="square" rtlCol="0">
            <a:spAutoFit/>
          </a:bodyPr>
          <a:lstStyle>
            <a:defPPr>
              <a:defRPr lang="cs-CZ"/>
            </a:defPPr>
            <a:lvl1pPr>
              <a:defRPr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defRPr>
            </a:lvl1pPr>
          </a:lstStyle>
          <a:p>
            <a:r>
              <a:rPr lang="cs-CZ"/>
              <a:t>WHO CAN JOIN?</a:t>
            </a:r>
            <a:endParaRPr lang="en-GB"/>
          </a:p>
        </p:txBody>
      </p:sp>
      <p:pic>
        <p:nvPicPr>
          <p:cNvPr id="29" name="Obrázek 28">
            <a:extLst>
              <a:ext uri="{FF2B5EF4-FFF2-40B4-BE49-F238E27FC236}">
                <a16:creationId xmlns:a16="http://schemas.microsoft.com/office/drawing/2014/main" id="{07929339-5176-0D95-E3C6-F5952276E28C}"/>
              </a:ext>
            </a:extLst>
          </p:cNvPr>
          <p:cNvPicPr>
            <a:picLocks noChangeAspect="1"/>
          </p:cNvPicPr>
          <p:nvPr/>
        </p:nvPicPr>
        <p:blipFill>
          <a:blip r:embed="rId33">
            <a:extLst>
              <a:ext uri="{28A0092B-C50C-407E-A947-70E740481C1C}">
                <a14:useLocalDpi xmlns:a14="http://schemas.microsoft.com/office/drawing/2010/main" val="0"/>
              </a:ext>
            </a:extLst>
          </a:blip>
          <a:srcRect/>
          <a:stretch/>
        </p:blipFill>
        <p:spPr>
          <a:xfrm rot="1966498">
            <a:off x="10393501" y="4900190"/>
            <a:ext cx="2453145" cy="2458294"/>
          </a:xfrm>
          <a:prstGeom prst="rect">
            <a:avLst/>
          </a:prstGeom>
        </p:spPr>
      </p:pic>
      <p:pic>
        <p:nvPicPr>
          <p:cNvPr id="32" name="Obrázek 31">
            <a:extLst>
              <a:ext uri="{FF2B5EF4-FFF2-40B4-BE49-F238E27FC236}">
                <a16:creationId xmlns:a16="http://schemas.microsoft.com/office/drawing/2014/main" id="{18A9BFDD-78A5-F526-C360-E62FDB841E7E}"/>
              </a:ext>
            </a:extLst>
          </p:cNvPr>
          <p:cNvPicPr>
            <a:picLocks noChangeAspect="1"/>
          </p:cNvPicPr>
          <p:nvPr/>
        </p:nvPicPr>
        <p:blipFill>
          <a:blip r:embed="rId34">
            <a:extLst>
              <a:ext uri="{28A0092B-C50C-407E-A947-70E740481C1C}">
                <a14:useLocalDpi xmlns:a14="http://schemas.microsoft.com/office/drawing/2010/main" val="0"/>
              </a:ext>
            </a:extLst>
          </a:blip>
          <a:srcRect/>
          <a:stretch/>
        </p:blipFill>
        <p:spPr>
          <a:xfrm rot="7643713">
            <a:off x="8841296" y="5994322"/>
            <a:ext cx="2338412" cy="2228798"/>
          </a:xfrm>
          <a:prstGeom prst="rect">
            <a:avLst/>
          </a:prstGeom>
        </p:spPr>
      </p:pic>
    </p:spTree>
    <p:extLst>
      <p:ext uri="{BB962C8B-B14F-4D97-AF65-F5344CB8AC3E}">
        <p14:creationId xmlns:p14="http://schemas.microsoft.com/office/powerpoint/2010/main" val="11630242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descr="Obsah obrázku oblečení, osoba, Lidská tvář, interiér&#10;&#10;Popis byl vytvořen automaticky">
            <a:extLst>
              <a:ext uri="{FF2B5EF4-FFF2-40B4-BE49-F238E27FC236}">
                <a16:creationId xmlns:a16="http://schemas.microsoft.com/office/drawing/2014/main" id="{2EE24BAA-D8B1-D149-7533-68CC2F26FDF8}"/>
              </a:ext>
            </a:extLst>
          </p:cNvPr>
          <p:cNvPicPr>
            <a:picLocks noChangeAspect="1"/>
          </p:cNvPicPr>
          <p:nvPr/>
        </p:nvPicPr>
        <p:blipFill rotWithShape="1">
          <a:blip r:embed="rId2">
            <a:extLst>
              <a:ext uri="{28A0092B-C50C-407E-A947-70E740481C1C}">
                <a14:useLocalDpi xmlns:a14="http://schemas.microsoft.com/office/drawing/2010/main" val="0"/>
              </a:ext>
            </a:extLst>
          </a:blip>
          <a:srcRect l="12519" r="31636"/>
          <a:stretch/>
        </p:blipFill>
        <p:spPr>
          <a:xfrm>
            <a:off x="0" y="0"/>
            <a:ext cx="5734005" cy="6858000"/>
          </a:xfrm>
          <a:custGeom>
            <a:avLst/>
            <a:gdLst>
              <a:gd name="connsiteX0" fmla="*/ 0 w 7019393"/>
              <a:gd name="connsiteY0" fmla="*/ 0 h 6858000"/>
              <a:gd name="connsiteX1" fmla="*/ 4581262 w 7019393"/>
              <a:gd name="connsiteY1" fmla="*/ 0 h 6858000"/>
              <a:gd name="connsiteX2" fmla="*/ 6191202 w 7019393"/>
              <a:gd name="connsiteY2" fmla="*/ 1021384 h 6858000"/>
              <a:gd name="connsiteX3" fmla="*/ 6958812 w 7019393"/>
              <a:gd name="connsiteY3" fmla="*/ 2968089 h 6858000"/>
              <a:gd name="connsiteX4" fmla="*/ 6271960 w 7019393"/>
              <a:gd name="connsiteY4" fmla="*/ 5611446 h 6858000"/>
              <a:gd name="connsiteX5" fmla="*/ 5285169 w 7019393"/>
              <a:gd name="connsiteY5" fmla="*/ 6815662 h 6858000"/>
              <a:gd name="connsiteX6" fmla="*/ 5183594 w 7019393"/>
              <a:gd name="connsiteY6" fmla="*/ 6858000 h 6858000"/>
              <a:gd name="connsiteX7" fmla="*/ 0 w 7019393"/>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9393" h="6858000">
                <a:moveTo>
                  <a:pt x="0" y="0"/>
                </a:moveTo>
                <a:lnTo>
                  <a:pt x="4581262" y="0"/>
                </a:lnTo>
                <a:lnTo>
                  <a:pt x="6191202" y="1021384"/>
                </a:lnTo>
                <a:cubicBezTo>
                  <a:pt x="6191202" y="1021384"/>
                  <a:pt x="7284451" y="1714968"/>
                  <a:pt x="6958812" y="2968089"/>
                </a:cubicBezTo>
                <a:lnTo>
                  <a:pt x="6271960" y="5611446"/>
                </a:lnTo>
                <a:cubicBezTo>
                  <a:pt x="6271960" y="5611446"/>
                  <a:pt x="6057014" y="6438656"/>
                  <a:pt x="5285169" y="6815662"/>
                </a:cubicBezTo>
                <a:lnTo>
                  <a:pt x="5183594" y="6858000"/>
                </a:lnTo>
                <a:lnTo>
                  <a:pt x="0" y="6858000"/>
                </a:lnTo>
                <a:close/>
              </a:path>
            </a:pathLst>
          </a:cu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6125052" y="1084508"/>
            <a:ext cx="4593488"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81</a:t>
            </a:r>
            <a:r>
              <a:rPr lang="cs-CZ" sz="8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a:t>
            </a:r>
            <a:endPar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4">
            <a:extLst>
              <a:ext uri="{FF2B5EF4-FFF2-40B4-BE49-F238E27FC236}">
                <a16:creationId xmlns:a16="http://schemas.microsoft.com/office/drawing/2014/main" id="{EB437242-5B89-D6F0-F68F-15578624C4E6}"/>
              </a:ext>
            </a:extLst>
          </p:cNvPr>
          <p:cNvSpPr txBox="1"/>
          <p:nvPr/>
        </p:nvSpPr>
        <p:spPr>
          <a:xfrm>
            <a:off x="6749054" y="3868040"/>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GRADUATES FOUND IT </a:t>
            </a:r>
            <a:r>
              <a:rPr lang="en-US" sz="2400" b="1">
                <a:latin typeface="Tabac Sans" panose="02000000000000000000" pitchFamily="2" charset="-18"/>
                <a:ea typeface="Tabac Sans" panose="02000000000000000000" pitchFamily="2" charset="-18"/>
                <a:cs typeface="Tabac Sans" panose="02000000000000000000" pitchFamily="2" charset="-18"/>
              </a:rPr>
              <a:t>EASY</a:t>
            </a:r>
            <a:br>
              <a:rPr lang="cs-CZ" sz="2400" b="1">
                <a:latin typeface="Tabac Sans" panose="02000000000000000000" pitchFamily="2" charset="-18"/>
                <a:ea typeface="Tabac Sans" panose="02000000000000000000" pitchFamily="2" charset="-18"/>
                <a:cs typeface="Tabac Sans" panose="02000000000000000000" pitchFamily="2" charset="-18"/>
              </a:rPr>
            </a:br>
            <a:r>
              <a:rPr lang="en-US" sz="2400" b="1">
                <a:latin typeface="Tabac Sans" panose="02000000000000000000" pitchFamily="2" charset="-18"/>
                <a:ea typeface="Tabac Sans" panose="02000000000000000000" pitchFamily="2" charset="-18"/>
                <a:cs typeface="Tabac Sans" panose="02000000000000000000" pitchFamily="2" charset="-18"/>
              </a:rPr>
              <a:t>TO FIND</a:t>
            </a:r>
            <a:r>
              <a:rPr lang="en-US" sz="2400">
                <a:latin typeface="Tabac Sans Light" panose="02000000000000000000" pitchFamily="2" charset="-18"/>
                <a:ea typeface="Tabac Sans Light" panose="02000000000000000000" pitchFamily="2" charset="-18"/>
                <a:cs typeface="Tabac Sans Light" panose="02000000000000000000" pitchFamily="2" charset="-18"/>
              </a:rPr>
              <a:t> A JOB OR START</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en-US" sz="2400">
                <a:latin typeface="Tabac Sans Light" panose="02000000000000000000" pitchFamily="2" charset="-18"/>
                <a:ea typeface="Tabac Sans Light" panose="02000000000000000000" pitchFamily="2" charset="-18"/>
                <a:cs typeface="Tabac Sans Light" panose="02000000000000000000" pitchFamily="2" charset="-18"/>
              </a:rPr>
              <a:t>A BUSINESS</a:t>
            </a:r>
            <a:r>
              <a:rPr lang="cs-CZ"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6853046" y="541605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F86E4E5A-E6E8-966F-EDAE-37B97BF58DC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5400000">
            <a:off x="2501976" y="-1355298"/>
            <a:ext cx="2528306" cy="2533613"/>
          </a:xfrm>
          <a:prstGeom prst="rect">
            <a:avLst/>
          </a:prstGeom>
        </p:spPr>
      </p:pic>
    </p:spTree>
    <p:extLst>
      <p:ext uri="{BB962C8B-B14F-4D97-AF65-F5344CB8AC3E}">
        <p14:creationId xmlns:p14="http://schemas.microsoft.com/office/powerpoint/2010/main" val="1617938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promoce, Promoce, oblečení, akademický kostým&#10;&#10;Popis byl vytvořen automaticky">
            <a:extLst>
              <a:ext uri="{FF2B5EF4-FFF2-40B4-BE49-F238E27FC236}">
                <a16:creationId xmlns:a16="http://schemas.microsoft.com/office/drawing/2014/main" id="{4FD232F6-45C4-5246-DFA4-37A484092ABA}"/>
              </a:ext>
            </a:extLst>
          </p:cNvPr>
          <p:cNvPicPr>
            <a:picLocks noChangeAspect="1"/>
          </p:cNvPicPr>
          <p:nvPr/>
        </p:nvPicPr>
        <p:blipFill rotWithShape="1">
          <a:blip r:embed="rId2">
            <a:extLst>
              <a:ext uri="{28A0092B-C50C-407E-A947-70E740481C1C}">
                <a14:useLocalDpi xmlns:a14="http://schemas.microsoft.com/office/drawing/2010/main" val="0"/>
              </a:ext>
            </a:extLst>
          </a:blip>
          <a:srcRect l="1" t="13591" r="27622" b="13611"/>
          <a:stretch/>
        </p:blipFill>
        <p:spPr>
          <a:xfrm>
            <a:off x="5520977" y="728371"/>
            <a:ext cx="5759061" cy="5792542"/>
          </a:xfrm>
          <a:prstGeom prst="rect">
            <a:avLst/>
          </a:pr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911962" y="1065458"/>
            <a:ext cx="4593488"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97</a:t>
            </a:r>
            <a:r>
              <a:rPr lang="cs-CZ" sz="8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a:t>
            </a:r>
            <a:endPar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4">
            <a:extLst>
              <a:ext uri="{FF2B5EF4-FFF2-40B4-BE49-F238E27FC236}">
                <a16:creationId xmlns:a16="http://schemas.microsoft.com/office/drawing/2014/main" id="{EB437242-5B89-D6F0-F68F-15578624C4E6}"/>
              </a:ext>
            </a:extLst>
          </p:cNvPr>
          <p:cNvSpPr txBox="1"/>
          <p:nvPr/>
        </p:nvSpPr>
        <p:spPr>
          <a:xfrm>
            <a:off x="1535964" y="3848990"/>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OF INTERNATIONAL ALUMNI </a:t>
            </a:r>
            <a:r>
              <a:rPr lang="en-US" sz="2400" b="1">
                <a:latin typeface="Tabac Sans" panose="02000000000000000000" pitchFamily="2" charset="-18"/>
                <a:ea typeface="Tabac Sans" panose="02000000000000000000" pitchFamily="2" charset="-18"/>
                <a:cs typeface="Tabac Sans" panose="02000000000000000000" pitchFamily="2" charset="-18"/>
              </a:rPr>
              <a:t>RECOMMEND STUDYING</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en-US" sz="2400">
                <a:latin typeface="Tabac Sans Light" panose="02000000000000000000" pitchFamily="2" charset="-18"/>
                <a:ea typeface="Tabac Sans Light" panose="02000000000000000000" pitchFamily="2" charset="-18"/>
                <a:cs typeface="Tabac Sans Light" panose="02000000000000000000" pitchFamily="2" charset="-18"/>
              </a:rPr>
              <a:t>IN CZECHIA</a:t>
            </a:r>
            <a:r>
              <a:rPr lang="cs-CZ"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1639956" y="539700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5" name="Obrázek 4">
            <a:extLst>
              <a:ext uri="{FF2B5EF4-FFF2-40B4-BE49-F238E27FC236}">
                <a16:creationId xmlns:a16="http://schemas.microsoft.com/office/drawing/2014/main" id="{30AAF21C-B37D-9060-DD40-F385B57D6A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42512">
            <a:off x="9391883" y="4939730"/>
            <a:ext cx="2528306" cy="2533613"/>
          </a:xfrm>
          <a:prstGeom prst="rect">
            <a:avLst/>
          </a:prstGeom>
        </p:spPr>
      </p:pic>
    </p:spTree>
    <p:extLst>
      <p:ext uri="{BB962C8B-B14F-4D97-AF65-F5344CB8AC3E}">
        <p14:creationId xmlns:p14="http://schemas.microsoft.com/office/powerpoint/2010/main" val="819492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oblečení, boty, osoba, kreslené&#10;&#10;Popis byl vytvořen automaticky">
            <a:extLst>
              <a:ext uri="{FF2B5EF4-FFF2-40B4-BE49-F238E27FC236}">
                <a16:creationId xmlns:a16="http://schemas.microsoft.com/office/drawing/2014/main" id="{EDE75266-6E87-E8A6-6B30-33565492A627}"/>
              </a:ext>
            </a:extLst>
          </p:cNvPr>
          <p:cNvPicPr>
            <a:picLocks noChangeAspect="1"/>
          </p:cNvPicPr>
          <p:nvPr/>
        </p:nvPicPr>
        <p:blipFill rotWithShape="1">
          <a:blip r:embed="rId2">
            <a:extLst>
              <a:ext uri="{28A0092B-C50C-407E-A947-70E740481C1C}">
                <a14:useLocalDpi xmlns:a14="http://schemas.microsoft.com/office/drawing/2010/main" val="0"/>
              </a:ext>
            </a:extLst>
          </a:blip>
          <a:srcRect l="55079" t="12275" r="9898" b="17884"/>
          <a:stretch/>
        </p:blipFill>
        <p:spPr>
          <a:xfrm>
            <a:off x="7091289" y="859847"/>
            <a:ext cx="2831878" cy="5647298"/>
          </a:xfrm>
          <a:prstGeom prst="rect">
            <a:avLst/>
          </a:prstGeom>
        </p:spPr>
      </p:pic>
      <p:sp>
        <p:nvSpPr>
          <p:cNvPr id="2" name="TextovéPole 1">
            <a:extLst>
              <a:ext uri="{FF2B5EF4-FFF2-40B4-BE49-F238E27FC236}">
                <a16:creationId xmlns:a16="http://schemas.microsoft.com/office/drawing/2014/main" id="{2C476D57-E083-BC61-756C-905E717FBD92}"/>
              </a:ext>
            </a:extLst>
          </p:cNvPr>
          <p:cNvSpPr txBox="1"/>
          <p:nvPr/>
        </p:nvSpPr>
        <p:spPr>
          <a:xfrm>
            <a:off x="1258015" y="3937057"/>
            <a:ext cx="4847816" cy="707886"/>
          </a:xfrm>
          <a:prstGeom prst="rect">
            <a:avLst/>
          </a:prstGeom>
          <a:noFill/>
        </p:spPr>
        <p:txBody>
          <a:bodyPr wrap="square" rtlCol="0">
            <a:spAutoFit/>
          </a:bodyPr>
          <a:lstStyle/>
          <a:p>
            <a:r>
              <a:rPr lang="cs-CZ" sz="4000" b="1">
                <a:latin typeface="Tabac Sans"/>
              </a:rPr>
              <a:t>WHY </a:t>
            </a:r>
            <a:r>
              <a:rPr lang="cs-CZ" sz="4000" b="1" err="1">
                <a:latin typeface="Tabac Sans"/>
              </a:rPr>
              <a:t>is</a:t>
            </a:r>
            <a:r>
              <a:rPr lang="cs-CZ" sz="4000" b="1">
                <a:latin typeface="Tabac Sans"/>
              </a:rPr>
              <a:t> </a:t>
            </a:r>
            <a:r>
              <a:rPr lang="cs-CZ" sz="4000" b="1" err="1">
                <a:latin typeface="Tabac Sans"/>
              </a:rPr>
              <a:t>Czechia</a:t>
            </a:r>
            <a:endParaRPr lang="cs-CZ" sz="4000" b="1">
              <a:latin typeface="Tabac Sans"/>
            </a:endParaRPr>
          </a:p>
        </p:txBody>
      </p:sp>
      <p:sp>
        <p:nvSpPr>
          <p:cNvPr id="4" name="TextovéPole 3">
            <a:extLst>
              <a:ext uri="{FF2B5EF4-FFF2-40B4-BE49-F238E27FC236}">
                <a16:creationId xmlns:a16="http://schemas.microsoft.com/office/drawing/2014/main" id="{B4D8BB32-8D12-E4AE-5A61-5A26061927F1}"/>
              </a:ext>
            </a:extLst>
          </p:cNvPr>
          <p:cNvSpPr txBox="1"/>
          <p:nvPr/>
        </p:nvSpPr>
        <p:spPr>
          <a:xfrm>
            <a:off x="1258015" y="4584102"/>
            <a:ext cx="4419600" cy="584775"/>
          </a:xfrm>
          <a:prstGeom prst="rect">
            <a:avLst/>
          </a:prstGeom>
          <a:noFill/>
        </p:spPr>
        <p:txBody>
          <a:bodyPr wrap="square">
            <a:spAutoFit/>
          </a:bodyPr>
          <a:lstStyle/>
          <a:p>
            <a:r>
              <a:rPr lang="cs-CZ" sz="32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#SMARTCHOICE?</a:t>
            </a:r>
            <a:endParaRPr lang="cs-CZ" sz="3200">
              <a:solidFill>
                <a:srgbClr val="436AB3"/>
              </a:solidFill>
            </a:endParaRPr>
          </a:p>
        </p:txBody>
      </p:sp>
      <p:sp>
        <p:nvSpPr>
          <p:cNvPr id="9" name="TextovéPole 8">
            <a:extLst>
              <a:ext uri="{FF2B5EF4-FFF2-40B4-BE49-F238E27FC236}">
                <a16:creationId xmlns:a16="http://schemas.microsoft.com/office/drawing/2014/main" id="{9895E0E6-766D-6069-85C9-D20871EB9AF9}"/>
              </a:ext>
            </a:extLst>
          </p:cNvPr>
          <p:cNvSpPr txBox="1"/>
          <p:nvPr/>
        </p:nvSpPr>
        <p:spPr>
          <a:xfrm>
            <a:off x="1235245" y="2882419"/>
            <a:ext cx="4419600" cy="1200329"/>
          </a:xfrm>
          <a:prstGeom prst="rect">
            <a:avLst/>
          </a:prstGeom>
          <a:noFill/>
        </p:spPr>
        <p:txBody>
          <a:bodyPr wrap="square">
            <a:spAutoFit/>
          </a:bodyPr>
          <a:lstStyle/>
          <a:p>
            <a:r>
              <a:rPr lang="cs-CZ" sz="72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01</a:t>
            </a:r>
            <a:endParaRPr lang="cs-CZ" sz="7200">
              <a:solidFill>
                <a:srgbClr val="E22F27"/>
              </a:solidFill>
            </a:endParaRPr>
          </a:p>
        </p:txBody>
      </p:sp>
      <p:pic>
        <p:nvPicPr>
          <p:cNvPr id="3" name="Obrázek 2">
            <a:extLst>
              <a:ext uri="{FF2B5EF4-FFF2-40B4-BE49-F238E27FC236}">
                <a16:creationId xmlns:a16="http://schemas.microsoft.com/office/drawing/2014/main" id="{1D519CED-91DA-40ED-D623-32FB8A614E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824"/>
          <a:stretch/>
        </p:blipFill>
        <p:spPr>
          <a:xfrm>
            <a:off x="467334" y="11136"/>
            <a:ext cx="11724666" cy="6858000"/>
          </a:xfrm>
          <a:prstGeom prst="rect">
            <a:avLst/>
          </a:prstGeom>
        </p:spPr>
      </p:pic>
      <p:cxnSp>
        <p:nvCxnSpPr>
          <p:cNvPr id="7" name="Přímá spojnice 6">
            <a:extLst>
              <a:ext uri="{FF2B5EF4-FFF2-40B4-BE49-F238E27FC236}">
                <a16:creationId xmlns:a16="http://schemas.microsoft.com/office/drawing/2014/main" id="{5E747B86-1B93-7EA2-0F8D-A6923CA4CC2F}"/>
              </a:ext>
            </a:extLst>
          </p:cNvPr>
          <p:cNvCxnSpPr/>
          <p:nvPr/>
        </p:nvCxnSpPr>
        <p:spPr>
          <a:xfrm>
            <a:off x="1358446" y="542723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800869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a:extLst>
              <a:ext uri="{FF2B5EF4-FFF2-40B4-BE49-F238E27FC236}">
                <a16:creationId xmlns:a16="http://schemas.microsoft.com/office/drawing/2014/main" id="{392AEF62-4383-242E-92D7-30AF372D13F5}"/>
              </a:ext>
            </a:extLst>
          </p:cNvPr>
          <p:cNvSpPr/>
          <p:nvPr/>
        </p:nvSpPr>
        <p:spPr>
          <a:xfrm>
            <a:off x="1076734" y="3383516"/>
            <a:ext cx="5162975" cy="400110"/>
          </a:xfrm>
          <a:prstGeom prst="rect">
            <a:avLst/>
          </a:prstGeom>
        </p:spPr>
        <p:txBody>
          <a:bodyPr wrap="square">
            <a:spAutoFit/>
          </a:bodyPr>
          <a:lstStyle/>
          <a:p>
            <a:r>
              <a:rPr lang="cs-CZ"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C</a:t>
            </a:r>
            <a:r>
              <a:rPr lang="en-GB" sz="2000" err="1">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ommunity</a:t>
            </a:r>
            <a:r>
              <a:rPr lang="en-GB"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 that will have your back</a:t>
            </a:r>
            <a:endParaRPr lang="cs-CZ" sz="20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1" name="TextovéPole 10">
            <a:extLst>
              <a:ext uri="{FF2B5EF4-FFF2-40B4-BE49-F238E27FC236}">
                <a16:creationId xmlns:a16="http://schemas.microsoft.com/office/drawing/2014/main" id="{F423608E-EDE5-31E6-58AB-7F54A14C809D}"/>
              </a:ext>
            </a:extLst>
          </p:cNvPr>
          <p:cNvSpPr txBox="1"/>
          <p:nvPr/>
        </p:nvSpPr>
        <p:spPr>
          <a:xfrm>
            <a:off x="1076735" y="959094"/>
            <a:ext cx="6437970" cy="2169825"/>
          </a:xfrm>
          <a:prstGeom prst="rect">
            <a:avLst/>
          </a:prstGeom>
          <a:noFill/>
        </p:spPr>
        <p:txBody>
          <a:bodyPr wrap="square" rtlCol="0">
            <a:spAutoFit/>
          </a:bodyPr>
          <a:lstStyle/>
          <a:p>
            <a:r>
              <a:rPr lang="cs-CZ" sz="4500" b="1" err="1">
                <a:latin typeface="Tabac Sans" panose="02000000000000000000" pitchFamily="50" charset="-18"/>
                <a:ea typeface="Tabac Sans" panose="02000000000000000000" pitchFamily="50" charset="-18"/>
                <a:cs typeface="Tabac Sans" panose="02000000000000000000" pitchFamily="50" charset="-18"/>
              </a:rPr>
              <a:t>Get</a:t>
            </a:r>
            <a:r>
              <a:rPr lang="cs-CZ" sz="4500" b="1">
                <a:latin typeface="Tabac Sans" panose="02000000000000000000" pitchFamily="50" charset="-18"/>
                <a:ea typeface="Tabac Sans" panose="02000000000000000000" pitchFamily="50" charset="-18"/>
                <a:cs typeface="Tabac Sans" panose="02000000000000000000" pitchFamily="50" charset="-18"/>
              </a:rPr>
              <a:t> </a:t>
            </a:r>
            <a:r>
              <a:rPr lang="cs-CZ" sz="4500" b="1">
                <a:solidFill>
                  <a:srgbClr val="E22F27"/>
                </a:solidFill>
                <a:latin typeface="Tabac Sans" panose="02000000000000000000" pitchFamily="50" charset="-18"/>
                <a:ea typeface="Tabac Sans" panose="02000000000000000000" pitchFamily="50" charset="-18"/>
                <a:cs typeface="Tabac Sans" panose="02000000000000000000" pitchFamily="50" charset="-18"/>
              </a:rPr>
              <a:t>in </a:t>
            </a:r>
            <a:r>
              <a:rPr lang="cs-CZ" sz="4500" b="1" err="1">
                <a:solidFill>
                  <a:srgbClr val="E22F27"/>
                </a:solidFill>
                <a:latin typeface="Tabac Sans" panose="02000000000000000000" pitchFamily="50" charset="-18"/>
                <a:ea typeface="Tabac Sans" panose="02000000000000000000" pitchFamily="50" charset="-18"/>
                <a:cs typeface="Tabac Sans" panose="02000000000000000000" pitchFamily="50" charset="-18"/>
              </a:rPr>
              <a:t>touch</a:t>
            </a:r>
            <a:r>
              <a:rPr lang="cs-CZ" sz="4500" b="1">
                <a:solidFill>
                  <a:srgbClr val="E22F27"/>
                </a:solidFill>
                <a:latin typeface="Tabac Sans" panose="02000000000000000000" pitchFamily="50" charset="-18"/>
                <a:ea typeface="Tabac Sans" panose="02000000000000000000" pitchFamily="50" charset="-18"/>
                <a:cs typeface="Tabac Sans" panose="02000000000000000000" pitchFamily="50" charset="-18"/>
              </a:rPr>
              <a:t> </a:t>
            </a:r>
            <a:r>
              <a:rPr lang="cs-CZ" sz="4500" b="1" err="1">
                <a:latin typeface="Tabac Sans" panose="02000000000000000000" pitchFamily="50" charset="-18"/>
                <a:ea typeface="Tabac Sans" panose="02000000000000000000" pitchFamily="50" charset="-18"/>
                <a:cs typeface="Tabac Sans" panose="02000000000000000000" pitchFamily="50" charset="-18"/>
              </a:rPr>
              <a:t>with</a:t>
            </a:r>
            <a:br>
              <a:rPr lang="cs-CZ" sz="4500" b="1">
                <a:latin typeface="Tabac Sans" panose="02000000000000000000" pitchFamily="50" charset="-18"/>
                <a:ea typeface="Tabac Sans" panose="02000000000000000000" pitchFamily="50" charset="-18"/>
                <a:cs typeface="Tabac Sans" panose="02000000000000000000" pitchFamily="50" charset="-18"/>
              </a:rPr>
            </a:br>
            <a:r>
              <a:rPr lang="cs-CZ" sz="4500" b="1" err="1">
                <a:latin typeface="Tabac Sans" panose="02000000000000000000" pitchFamily="50" charset="-18"/>
                <a:ea typeface="Tabac Sans" panose="02000000000000000000" pitchFamily="50" charset="-18"/>
                <a:cs typeface="Tabac Sans" panose="02000000000000000000" pitchFamily="50" charset="-18"/>
              </a:rPr>
              <a:t>international</a:t>
            </a:r>
            <a:r>
              <a:rPr lang="cs-CZ" sz="4500" b="1">
                <a:latin typeface="Tabac Sans" panose="02000000000000000000" pitchFamily="50" charset="-18"/>
                <a:ea typeface="Tabac Sans" panose="02000000000000000000" pitchFamily="50" charset="-18"/>
                <a:cs typeface="Tabac Sans" panose="02000000000000000000" pitchFamily="50" charset="-18"/>
              </a:rPr>
              <a:t> </a:t>
            </a:r>
            <a:r>
              <a:rPr lang="cs-CZ" sz="4500" b="1" err="1">
                <a:latin typeface="Tabac Sans" panose="02000000000000000000" pitchFamily="50" charset="-18"/>
                <a:ea typeface="Tabac Sans" panose="02000000000000000000" pitchFamily="50" charset="-18"/>
                <a:cs typeface="Tabac Sans" panose="02000000000000000000" pitchFamily="50" charset="-18"/>
              </a:rPr>
              <a:t>students</a:t>
            </a:r>
            <a:br>
              <a:rPr lang="cs-CZ" sz="4500" b="1">
                <a:latin typeface="Tabac Sans" panose="02000000000000000000" pitchFamily="50" charset="-18"/>
                <a:ea typeface="Tabac Sans" panose="02000000000000000000" pitchFamily="50" charset="-18"/>
                <a:cs typeface="Tabac Sans" panose="02000000000000000000" pitchFamily="50" charset="-18"/>
              </a:rPr>
            </a:br>
            <a:r>
              <a:rPr lang="cs-CZ" sz="4500" b="1">
                <a:latin typeface="Tabac Sans" panose="02000000000000000000" pitchFamily="50" charset="-18"/>
                <a:ea typeface="Tabac Sans" panose="02000000000000000000" pitchFamily="50" charset="-18"/>
                <a:cs typeface="Tabac Sans" panose="02000000000000000000" pitchFamily="50" charset="-18"/>
              </a:rPr>
              <a:t>in </a:t>
            </a:r>
            <a:r>
              <a:rPr lang="cs-CZ" sz="4500" b="1" err="1">
                <a:latin typeface="Tabac Sans" panose="02000000000000000000" pitchFamily="50" charset="-18"/>
                <a:ea typeface="Tabac Sans" panose="02000000000000000000" pitchFamily="50" charset="-18"/>
                <a:cs typeface="Tabac Sans" panose="02000000000000000000" pitchFamily="50" charset="-18"/>
              </a:rPr>
              <a:t>Czechia</a:t>
            </a:r>
            <a:endParaRPr lang="cs-CZ" sz="4500">
              <a:latin typeface="Tabac Sans" panose="02000000000000000000" pitchFamily="50" charset="-18"/>
              <a:ea typeface="Tabac Sans" panose="02000000000000000000" pitchFamily="50" charset="-18"/>
              <a:cs typeface="Tabac Sans" panose="02000000000000000000" pitchFamily="50" charset="-18"/>
            </a:endParaRPr>
          </a:p>
        </p:txBody>
      </p:sp>
      <p:pic>
        <p:nvPicPr>
          <p:cNvPr id="15" name="Obrázek 14" descr="Obsah obrázku osoba, oblečení, Lidská tvář, telefon&#10;&#10;Popis byl vytvořen automaticky">
            <a:extLst>
              <a:ext uri="{FF2B5EF4-FFF2-40B4-BE49-F238E27FC236}">
                <a16:creationId xmlns:a16="http://schemas.microsoft.com/office/drawing/2014/main" id="{9B6C847C-9A44-6E85-9BED-FF64727C443E}"/>
              </a:ext>
            </a:extLst>
          </p:cNvPr>
          <p:cNvPicPr>
            <a:picLocks noChangeAspect="1"/>
          </p:cNvPicPr>
          <p:nvPr/>
        </p:nvPicPr>
        <p:blipFill>
          <a:blip r:embed="rId3">
            <a:extLst>
              <a:ext uri="{28A0092B-C50C-407E-A947-70E740481C1C}">
                <a14:useLocalDpi xmlns:a14="http://schemas.microsoft.com/office/drawing/2010/main" val="0"/>
              </a:ext>
            </a:extLst>
          </a:blip>
          <a:srcRect l="4597"/>
          <a:stretch>
            <a:fillRect/>
          </a:stretch>
        </p:blipFill>
        <p:spPr>
          <a:xfrm>
            <a:off x="7399043" y="0"/>
            <a:ext cx="4904163" cy="7696200"/>
          </a:xfrm>
          <a:custGeom>
            <a:avLst/>
            <a:gdLst>
              <a:gd name="connsiteX0" fmla="*/ 1706314 w 4904163"/>
              <a:gd name="connsiteY0" fmla="*/ 0 h 7696200"/>
              <a:gd name="connsiteX1" fmla="*/ 4904163 w 4904163"/>
              <a:gd name="connsiteY1" fmla="*/ 0 h 7696200"/>
              <a:gd name="connsiteX2" fmla="*/ 4904163 w 4904163"/>
              <a:gd name="connsiteY2" fmla="*/ 7696200 h 7696200"/>
              <a:gd name="connsiteX3" fmla="*/ 1888676 w 4904163"/>
              <a:gd name="connsiteY3" fmla="*/ 7696200 h 7696200"/>
              <a:gd name="connsiteX4" fmla="*/ 463244 w 4904163"/>
              <a:gd name="connsiteY4" fmla="*/ 5798524 h 7696200"/>
              <a:gd name="connsiteX5" fmla="*/ 122083 w 4904163"/>
              <a:gd name="connsiteY5" fmla="*/ 3544356 h 7696200"/>
              <a:gd name="connsiteX6" fmla="*/ 1098442 w 4904163"/>
              <a:gd name="connsiteY6" fmla="*/ 817572 h 7696200"/>
              <a:gd name="connsiteX7" fmla="*/ 1693048 w 4904163"/>
              <a:gd name="connsiteY7" fmla="*/ 8579 h 769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4163" h="7696200">
                <a:moveTo>
                  <a:pt x="1706314" y="0"/>
                </a:moveTo>
                <a:lnTo>
                  <a:pt x="4904163" y="0"/>
                </a:lnTo>
                <a:lnTo>
                  <a:pt x="4904163" y="7696200"/>
                </a:lnTo>
                <a:lnTo>
                  <a:pt x="1888676" y="7696200"/>
                </a:lnTo>
                <a:lnTo>
                  <a:pt x="463244" y="5798524"/>
                </a:lnTo>
                <a:cubicBezTo>
                  <a:pt x="-314385" y="4763269"/>
                  <a:pt x="122083" y="3544356"/>
                  <a:pt x="122083" y="3544356"/>
                </a:cubicBezTo>
                <a:lnTo>
                  <a:pt x="1098442" y="817572"/>
                </a:lnTo>
                <a:cubicBezTo>
                  <a:pt x="1234839" y="436661"/>
                  <a:pt x="1454914" y="180610"/>
                  <a:pt x="1693048" y="8579"/>
                </a:cubicBezTo>
                <a:close/>
              </a:path>
            </a:pathLst>
          </a:custGeom>
        </p:spPr>
      </p:pic>
      <p:pic>
        <p:nvPicPr>
          <p:cNvPr id="16" name="Obrázek 15">
            <a:extLst>
              <a:ext uri="{FF2B5EF4-FFF2-40B4-BE49-F238E27FC236}">
                <a16:creationId xmlns:a16="http://schemas.microsoft.com/office/drawing/2014/main" id="{6A12AE09-4CB6-BB04-C3C1-8A2BF5CEF1F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1839764">
            <a:off x="6731664" y="4792082"/>
            <a:ext cx="2803322" cy="2809204"/>
          </a:xfrm>
          <a:prstGeom prst="rect">
            <a:avLst/>
          </a:prstGeom>
        </p:spPr>
      </p:pic>
      <p:pic>
        <p:nvPicPr>
          <p:cNvPr id="17" name="Obrázek 16">
            <a:extLst>
              <a:ext uri="{FF2B5EF4-FFF2-40B4-BE49-F238E27FC236}">
                <a16:creationId xmlns:a16="http://schemas.microsoft.com/office/drawing/2014/main" id="{6B6FC1B6-D2B0-B0E8-99E2-7FD5A090FCC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952984">
            <a:off x="8916850" y="5680442"/>
            <a:ext cx="2338412" cy="2228798"/>
          </a:xfrm>
          <a:prstGeom prst="rect">
            <a:avLst/>
          </a:prstGeom>
        </p:spPr>
      </p:pic>
      <p:sp>
        <p:nvSpPr>
          <p:cNvPr id="3" name="Obdélník 2">
            <a:extLst>
              <a:ext uri="{FF2B5EF4-FFF2-40B4-BE49-F238E27FC236}">
                <a16:creationId xmlns:a16="http://schemas.microsoft.com/office/drawing/2014/main" id="{1EFF8F42-0D69-2713-FD96-06970DD81FEE}"/>
              </a:ext>
            </a:extLst>
          </p:cNvPr>
          <p:cNvSpPr/>
          <p:nvPr/>
        </p:nvSpPr>
        <p:spPr>
          <a:xfrm>
            <a:off x="7307738" y="5469779"/>
            <a:ext cx="2119137" cy="954107"/>
          </a:xfrm>
          <a:prstGeom prst="rect">
            <a:avLst/>
          </a:prstGeom>
        </p:spPr>
        <p:txBody>
          <a:bodyPr wrap="square" lIns="91440" tIns="45720" rIns="91440" bIns="45720" anchor="t">
            <a:spAutoFit/>
          </a:bodyPr>
          <a:lstStyle/>
          <a:p>
            <a:r>
              <a:rPr lang="cs-CZ" sz="2800" b="1" err="1">
                <a:solidFill>
                  <a:schemeClr val="bg1"/>
                </a:solidFill>
                <a:latin typeface="Tabac Sans"/>
              </a:rPr>
              <a:t>You</a:t>
            </a:r>
            <a:r>
              <a:rPr lang="cs-CZ" sz="2800" b="1">
                <a:solidFill>
                  <a:schemeClr val="bg1"/>
                </a:solidFill>
                <a:latin typeface="Tabac Sans"/>
              </a:rPr>
              <a:t> </a:t>
            </a:r>
            <a:r>
              <a:rPr lang="cs-CZ" sz="2800" b="1" err="1">
                <a:solidFill>
                  <a:schemeClr val="bg1"/>
                </a:solidFill>
                <a:latin typeface="Tabac Sans"/>
              </a:rPr>
              <a:t>will</a:t>
            </a:r>
            <a:r>
              <a:rPr lang="en-GB" sz="2800" b="1">
                <a:solidFill>
                  <a:schemeClr val="bg1"/>
                </a:solidFill>
                <a:latin typeface="Tabac Sans" panose="02000000000000000000" pitchFamily="50" charset="-18"/>
              </a:rPr>
              <a:t> fit</a:t>
            </a:r>
            <a:br>
              <a:rPr lang="cs-CZ" sz="2800" b="1">
                <a:solidFill>
                  <a:schemeClr val="bg1"/>
                </a:solidFill>
                <a:latin typeface="Tabac Sans" panose="02000000000000000000" pitchFamily="50" charset="-18"/>
              </a:rPr>
            </a:br>
            <a:r>
              <a:rPr lang="en-GB" sz="2800" b="1">
                <a:solidFill>
                  <a:schemeClr val="bg1"/>
                </a:solidFill>
                <a:latin typeface="Tabac Sans" panose="02000000000000000000" pitchFamily="50" charset="-18"/>
              </a:rPr>
              <a:t>right in</a:t>
            </a:r>
            <a:endParaRPr lang="en-US" sz="2800" b="1">
              <a:solidFill>
                <a:schemeClr val="bg1"/>
              </a:solidFill>
              <a:latin typeface="Tabac Sans" panose="02000000000000000000" pitchFamily="50" charset="-18"/>
            </a:endParaRPr>
          </a:p>
        </p:txBody>
      </p:sp>
      <p:pic>
        <p:nvPicPr>
          <p:cNvPr id="2" name="Obrázek 1">
            <a:extLst>
              <a:ext uri="{FF2B5EF4-FFF2-40B4-BE49-F238E27FC236}">
                <a16:creationId xmlns:a16="http://schemas.microsoft.com/office/drawing/2014/main" id="{AC304DB0-1768-9CB3-FA6D-13109E6A469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24885" y="4004241"/>
            <a:ext cx="1078775" cy="1078775"/>
          </a:xfrm>
          <a:prstGeom prst="rect">
            <a:avLst/>
          </a:prstGeom>
        </p:spPr>
      </p:pic>
      <p:pic>
        <p:nvPicPr>
          <p:cNvPr id="12" name="Obrázek 11">
            <a:extLst>
              <a:ext uri="{FF2B5EF4-FFF2-40B4-BE49-F238E27FC236}">
                <a16:creationId xmlns:a16="http://schemas.microsoft.com/office/drawing/2014/main" id="{A751300E-2108-5940-2B9C-B8117912447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595042" y="4004240"/>
            <a:ext cx="1078776" cy="1078776"/>
          </a:xfrm>
          <a:prstGeom prst="rect">
            <a:avLst/>
          </a:prstGeom>
        </p:spPr>
      </p:pic>
      <p:pic>
        <p:nvPicPr>
          <p:cNvPr id="13" name="Obrázek 12">
            <a:extLst>
              <a:ext uri="{FF2B5EF4-FFF2-40B4-BE49-F238E27FC236}">
                <a16:creationId xmlns:a16="http://schemas.microsoft.com/office/drawing/2014/main" id="{71E256A7-362A-D040-5521-AC4A0861AA6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359964" y="4004241"/>
            <a:ext cx="1078774" cy="1078774"/>
          </a:xfrm>
          <a:prstGeom prst="rect">
            <a:avLst/>
          </a:prstGeom>
        </p:spPr>
      </p:pic>
      <p:sp>
        <p:nvSpPr>
          <p:cNvPr id="14" name="TextovéPole 13">
            <a:extLst>
              <a:ext uri="{FF2B5EF4-FFF2-40B4-BE49-F238E27FC236}">
                <a16:creationId xmlns:a16="http://schemas.microsoft.com/office/drawing/2014/main" id="{61D65CFA-08C8-8C89-485A-814BDF78D32C}"/>
              </a:ext>
            </a:extLst>
          </p:cNvPr>
          <p:cNvSpPr txBox="1"/>
          <p:nvPr/>
        </p:nvSpPr>
        <p:spPr>
          <a:xfrm>
            <a:off x="2415551" y="5149260"/>
            <a:ext cx="958917" cy="523220"/>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Facebook</a:t>
            </a:r>
            <a:br>
              <a:rPr lang="cs-CZ" sz="1400">
                <a:latin typeface="Tabac Sans Medium" panose="02000000000000000000" pitchFamily="2" charset="-18"/>
                <a:ea typeface="Tabac Sans Medium" panose="02000000000000000000" pitchFamily="2" charset="-18"/>
                <a:cs typeface="Tabac Sans Medium" panose="02000000000000000000" pitchFamily="2" charset="-18"/>
              </a:rPr>
            </a:br>
            <a:r>
              <a:rPr lang="cs-CZ" sz="1400" err="1">
                <a:latin typeface="Tabac Sans Medium" panose="02000000000000000000" pitchFamily="2" charset="-18"/>
                <a:ea typeface="Tabac Sans Medium" panose="02000000000000000000" pitchFamily="2" charset="-18"/>
                <a:cs typeface="Tabac Sans Medium" panose="02000000000000000000" pitchFamily="2" charset="-18"/>
              </a:rPr>
              <a:t>group</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
        <p:nvSpPr>
          <p:cNvPr id="18" name="TextovéPole 17">
            <a:extLst>
              <a:ext uri="{FF2B5EF4-FFF2-40B4-BE49-F238E27FC236}">
                <a16:creationId xmlns:a16="http://schemas.microsoft.com/office/drawing/2014/main" id="{38B43D72-34E5-187A-F2D0-3170B3C1C1F5}"/>
              </a:ext>
            </a:extLst>
          </p:cNvPr>
          <p:cNvSpPr txBox="1"/>
          <p:nvPr/>
        </p:nvSpPr>
        <p:spPr>
          <a:xfrm>
            <a:off x="1184813" y="5149260"/>
            <a:ext cx="987771" cy="307777"/>
          </a:xfrm>
          <a:prstGeom prst="rect">
            <a:avLst/>
          </a:prstGeom>
          <a:noFill/>
        </p:spPr>
        <p:txBody>
          <a:bodyPr wrap="none" rtlCol="0">
            <a:spAutoFit/>
          </a:bodyPr>
          <a:lstStyle/>
          <a:p>
            <a:r>
              <a:rPr lang="cs-CZ" sz="1400">
                <a:latin typeface="Tabac Sans Medium" panose="02000000000000000000" pitchFamily="2" charset="-18"/>
                <a:ea typeface="Tabac Sans Medium" panose="02000000000000000000" pitchFamily="2" charset="-18"/>
                <a:cs typeface="Tabac Sans Medium" panose="02000000000000000000" pitchFamily="2" charset="-18"/>
              </a:rPr>
              <a:t>Instagram</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
        <p:nvSpPr>
          <p:cNvPr id="19" name="TextovéPole 18">
            <a:extLst>
              <a:ext uri="{FF2B5EF4-FFF2-40B4-BE49-F238E27FC236}">
                <a16:creationId xmlns:a16="http://schemas.microsoft.com/office/drawing/2014/main" id="{01576F10-021D-35F7-972F-0F6DA4CC8563}"/>
              </a:ext>
            </a:extLst>
          </p:cNvPr>
          <p:cNvSpPr txBox="1"/>
          <p:nvPr/>
        </p:nvSpPr>
        <p:spPr>
          <a:xfrm>
            <a:off x="3709608" y="5149260"/>
            <a:ext cx="832279" cy="523220"/>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Student</a:t>
            </a:r>
            <a:br>
              <a:rPr lang="cs-CZ" sz="1400">
                <a:latin typeface="Tabac Sans Medium" panose="02000000000000000000" pitchFamily="2" charset="-18"/>
                <a:ea typeface="Tabac Sans Medium" panose="02000000000000000000" pitchFamily="2" charset="-18"/>
                <a:cs typeface="Tabac Sans Medium" panose="02000000000000000000" pitchFamily="2" charset="-18"/>
              </a:rPr>
            </a:br>
            <a:r>
              <a:rPr lang="cs-CZ" sz="1400">
                <a:latin typeface="Tabac Sans Medium" panose="02000000000000000000" pitchFamily="2" charset="-18"/>
                <a:ea typeface="Tabac Sans Medium" panose="02000000000000000000" pitchFamily="2" charset="-18"/>
                <a:cs typeface="Tabac Sans Medium" panose="02000000000000000000" pitchFamily="2" charset="-18"/>
              </a:rPr>
              <a:t>blog</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pic>
        <p:nvPicPr>
          <p:cNvPr id="20" name="Obrázek 19">
            <a:extLst>
              <a:ext uri="{FF2B5EF4-FFF2-40B4-BE49-F238E27FC236}">
                <a16:creationId xmlns:a16="http://schemas.microsoft.com/office/drawing/2014/main" id="{C1AAF85C-4444-B9E4-008F-CB47AB5DB7B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4830122" y="4004240"/>
            <a:ext cx="1078776" cy="1078776"/>
          </a:xfrm>
          <a:prstGeom prst="rect">
            <a:avLst/>
          </a:prstGeom>
        </p:spPr>
      </p:pic>
      <p:sp>
        <p:nvSpPr>
          <p:cNvPr id="21" name="TextovéPole 20">
            <a:extLst>
              <a:ext uri="{FF2B5EF4-FFF2-40B4-BE49-F238E27FC236}">
                <a16:creationId xmlns:a16="http://schemas.microsoft.com/office/drawing/2014/main" id="{9F28F865-CC38-9563-764F-9C450B9D914C}"/>
              </a:ext>
            </a:extLst>
          </p:cNvPr>
          <p:cNvSpPr txBox="1"/>
          <p:nvPr/>
        </p:nvSpPr>
        <p:spPr>
          <a:xfrm>
            <a:off x="4934134" y="5149260"/>
            <a:ext cx="870751" cy="307777"/>
          </a:xfrm>
          <a:prstGeom prst="rect">
            <a:avLst/>
          </a:prstGeom>
          <a:noFill/>
        </p:spPr>
        <p:txBody>
          <a:bodyPr wrap="none" rtlCol="0">
            <a:spAutoFit/>
          </a:bodyPr>
          <a:lstStyle/>
          <a:p>
            <a:pPr algn="ctr"/>
            <a:r>
              <a:rPr lang="cs-CZ" sz="1400">
                <a:latin typeface="Tabac Sans Medium" panose="02000000000000000000" pitchFamily="2" charset="-18"/>
                <a:ea typeface="Tabac Sans Medium" panose="02000000000000000000" pitchFamily="2" charset="-18"/>
                <a:cs typeface="Tabac Sans Medium" panose="02000000000000000000" pitchFamily="2" charset="-18"/>
              </a:rPr>
              <a:t>LinkedIn</a:t>
            </a:r>
            <a:endParaRPr lang="en-GB" sz="1400">
              <a:latin typeface="Tabac Sans Medium" panose="02000000000000000000" pitchFamily="2" charset="-18"/>
              <a:ea typeface="Tabac Sans Medium" panose="02000000000000000000" pitchFamily="2" charset="-18"/>
              <a:cs typeface="Tabac Sans Medium" panose="02000000000000000000" pitchFamily="2" charset="-18"/>
            </a:endParaRPr>
          </a:p>
        </p:txBody>
      </p:sp>
    </p:spTree>
    <p:extLst>
      <p:ext uri="{BB962C8B-B14F-4D97-AF65-F5344CB8AC3E}">
        <p14:creationId xmlns:p14="http://schemas.microsoft.com/office/powerpoint/2010/main" val="3829264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a:extLst>
              <a:ext uri="{FF2B5EF4-FFF2-40B4-BE49-F238E27FC236}">
                <a16:creationId xmlns:a16="http://schemas.microsoft.com/office/drawing/2014/main" id="{E3B3B49A-56AA-8BB7-0DC5-F2906789AEBB}"/>
              </a:ext>
            </a:extLst>
          </p:cNvPr>
          <p:cNvPicPr>
            <a:picLocks noChangeAspect="1"/>
          </p:cNvPicPr>
          <p:nvPr/>
        </p:nvPicPr>
        <p:blipFill rotWithShape="1">
          <a:blip r:embed="rId3"/>
          <a:srcRect l="2394" t="2425" r="3762" b="2636"/>
          <a:stretch/>
        </p:blipFill>
        <p:spPr>
          <a:xfrm>
            <a:off x="1212851" y="2082119"/>
            <a:ext cx="2825749" cy="3867150"/>
          </a:xfrm>
          <a:prstGeom prst="rect">
            <a:avLst/>
          </a:prstGeom>
          <a:ln w="3175">
            <a:solidFill>
              <a:srgbClr val="DEDEDE">
                <a:alpha val="55000"/>
              </a:srgbClr>
            </a:solidFill>
          </a:ln>
          <a:effectLst/>
        </p:spPr>
      </p:pic>
      <p:pic>
        <p:nvPicPr>
          <p:cNvPr id="13" name="Obrázek 12">
            <a:extLst>
              <a:ext uri="{FF2B5EF4-FFF2-40B4-BE49-F238E27FC236}">
                <a16:creationId xmlns:a16="http://schemas.microsoft.com/office/drawing/2014/main" id="{1884E6C6-B68A-5C64-B1D9-A9924A02A786}"/>
              </a:ext>
            </a:extLst>
          </p:cNvPr>
          <p:cNvPicPr>
            <a:picLocks noChangeAspect="1"/>
          </p:cNvPicPr>
          <p:nvPr/>
        </p:nvPicPr>
        <p:blipFill rotWithShape="1">
          <a:blip r:embed="rId4"/>
          <a:srcRect l="1953" t="2255" r="3397" b="2238"/>
          <a:stretch/>
        </p:blipFill>
        <p:spPr>
          <a:xfrm>
            <a:off x="7144421" y="2082118"/>
            <a:ext cx="2825081" cy="3873501"/>
          </a:xfrm>
          <a:prstGeom prst="rect">
            <a:avLst/>
          </a:prstGeom>
          <a:ln w="3175">
            <a:solidFill>
              <a:srgbClr val="DEDEDE">
                <a:alpha val="55000"/>
              </a:srgbClr>
            </a:solidFill>
          </a:ln>
          <a:effectLst/>
        </p:spPr>
      </p:pic>
      <p:pic>
        <p:nvPicPr>
          <p:cNvPr id="9" name="Obrázek 8">
            <a:extLst>
              <a:ext uri="{FF2B5EF4-FFF2-40B4-BE49-F238E27FC236}">
                <a16:creationId xmlns:a16="http://schemas.microsoft.com/office/drawing/2014/main" id="{C713DC51-1C39-0B64-0192-FC6E0D934961}"/>
              </a:ext>
            </a:extLst>
          </p:cNvPr>
          <p:cNvPicPr>
            <a:picLocks noChangeAspect="1"/>
          </p:cNvPicPr>
          <p:nvPr/>
        </p:nvPicPr>
        <p:blipFill rotWithShape="1">
          <a:blip r:embed="rId5"/>
          <a:srcRect l="3925" t="2925" r="3371" b="11601"/>
          <a:stretch/>
        </p:blipFill>
        <p:spPr>
          <a:xfrm>
            <a:off x="4184651" y="2082118"/>
            <a:ext cx="2832101" cy="3699213"/>
          </a:xfrm>
          <a:prstGeom prst="rect">
            <a:avLst/>
          </a:prstGeom>
          <a:ln w="3175">
            <a:noFill/>
          </a:ln>
          <a:effectLst/>
        </p:spPr>
      </p:pic>
      <p:pic>
        <p:nvPicPr>
          <p:cNvPr id="14" name="Obrázek 13">
            <a:extLst>
              <a:ext uri="{FF2B5EF4-FFF2-40B4-BE49-F238E27FC236}">
                <a16:creationId xmlns:a16="http://schemas.microsoft.com/office/drawing/2014/main" id="{085ECB98-D1BA-26FE-19CE-FD338260C54D}"/>
              </a:ext>
            </a:extLst>
          </p:cNvPr>
          <p:cNvPicPr>
            <a:picLocks noChangeAspect="1"/>
          </p:cNvPicPr>
          <p:nvPr/>
        </p:nvPicPr>
        <p:blipFill rotWithShape="1">
          <a:blip r:embed="rId5"/>
          <a:srcRect l="3717" t="62980" r="3371" b="14576"/>
          <a:stretch/>
        </p:blipFill>
        <p:spPr>
          <a:xfrm>
            <a:off x="4178301" y="4685606"/>
            <a:ext cx="2838451" cy="971377"/>
          </a:xfrm>
          <a:prstGeom prst="rect">
            <a:avLst/>
          </a:prstGeom>
          <a:ln w="3175">
            <a:noFill/>
          </a:ln>
          <a:effectLst/>
        </p:spPr>
      </p:pic>
      <p:pic>
        <p:nvPicPr>
          <p:cNvPr id="16" name="Obrázek 15">
            <a:extLst>
              <a:ext uri="{FF2B5EF4-FFF2-40B4-BE49-F238E27FC236}">
                <a16:creationId xmlns:a16="http://schemas.microsoft.com/office/drawing/2014/main" id="{85C6EB53-AE2A-8B41-298D-ED4231E0398C}"/>
              </a:ext>
            </a:extLst>
          </p:cNvPr>
          <p:cNvPicPr>
            <a:picLocks noChangeAspect="1"/>
          </p:cNvPicPr>
          <p:nvPr/>
        </p:nvPicPr>
        <p:blipFill rotWithShape="1">
          <a:blip r:embed="rId5"/>
          <a:srcRect l="3844" t="88399" r="3453" b="2273"/>
          <a:stretch/>
        </p:blipFill>
        <p:spPr>
          <a:xfrm>
            <a:off x="4178301" y="5551923"/>
            <a:ext cx="2832101" cy="403696"/>
          </a:xfrm>
          <a:prstGeom prst="rect">
            <a:avLst/>
          </a:prstGeom>
          <a:ln w="3175">
            <a:noFill/>
          </a:ln>
          <a:effectLst/>
        </p:spPr>
      </p:pic>
      <p:grpSp>
        <p:nvGrpSpPr>
          <p:cNvPr id="20" name="Skupina 19">
            <a:extLst>
              <a:ext uri="{FF2B5EF4-FFF2-40B4-BE49-F238E27FC236}">
                <a16:creationId xmlns:a16="http://schemas.microsoft.com/office/drawing/2014/main" id="{6ABE6962-7EF2-BD73-E7A6-1AEA19CBA318}"/>
              </a:ext>
            </a:extLst>
          </p:cNvPr>
          <p:cNvGrpSpPr/>
          <p:nvPr/>
        </p:nvGrpSpPr>
        <p:grpSpPr>
          <a:xfrm rot="15456814">
            <a:off x="9509082" y="-527312"/>
            <a:ext cx="3979092" cy="2920305"/>
            <a:chOff x="-187468" y="-392838"/>
            <a:chExt cx="4703352" cy="2932339"/>
          </a:xfrm>
        </p:grpSpPr>
        <p:pic>
          <p:nvPicPr>
            <p:cNvPr id="21" name="Grafický objekt 20">
              <a:extLst>
                <a:ext uri="{FF2B5EF4-FFF2-40B4-BE49-F238E27FC236}">
                  <a16:creationId xmlns:a16="http://schemas.microsoft.com/office/drawing/2014/main" id="{5AE4CD8B-047A-EA66-1400-0FCB3EB116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4860000">
              <a:off x="-225568" y="-354738"/>
              <a:ext cx="2932339" cy="2856140"/>
            </a:xfrm>
            <a:prstGeom prst="rect">
              <a:avLst/>
            </a:prstGeom>
          </p:spPr>
        </p:pic>
        <p:pic>
          <p:nvPicPr>
            <p:cNvPr id="22" name="Obrázek 21" descr="Obsah obrázku řada/pruh, design&#10;&#10;Popis se vygeneroval automaticky.">
              <a:extLst>
                <a:ext uri="{FF2B5EF4-FFF2-40B4-BE49-F238E27FC236}">
                  <a16:creationId xmlns:a16="http://schemas.microsoft.com/office/drawing/2014/main" id="{201EC8B9-6CBF-BCF0-6356-2DD6F55651DD}"/>
                </a:ext>
              </a:extLst>
            </p:cNvPr>
            <p:cNvPicPr>
              <a:picLocks noChangeAspect="1"/>
            </p:cNvPicPr>
            <p:nvPr/>
          </p:nvPicPr>
          <p:blipFill>
            <a:blip r:embed="rId8"/>
            <a:stretch>
              <a:fillRect/>
            </a:stretch>
          </p:blipFill>
          <p:spPr>
            <a:xfrm rot="9300000">
              <a:off x="2001285" y="120471"/>
              <a:ext cx="2514599" cy="1529704"/>
            </a:xfrm>
            <a:prstGeom prst="rect">
              <a:avLst/>
            </a:prstGeom>
          </p:spPr>
        </p:pic>
      </p:grpSp>
      <p:sp>
        <p:nvSpPr>
          <p:cNvPr id="24" name="Obdélník 23">
            <a:extLst>
              <a:ext uri="{FF2B5EF4-FFF2-40B4-BE49-F238E27FC236}">
                <a16:creationId xmlns:a16="http://schemas.microsoft.com/office/drawing/2014/main" id="{3B58775C-601C-E262-F2CA-9554E652B8BB}"/>
              </a:ext>
            </a:extLst>
          </p:cNvPr>
          <p:cNvSpPr/>
          <p:nvPr/>
        </p:nvSpPr>
        <p:spPr>
          <a:xfrm>
            <a:off x="4191000" y="2075768"/>
            <a:ext cx="2819401" cy="3873501"/>
          </a:xfrm>
          <a:prstGeom prst="rect">
            <a:avLst/>
          </a:prstGeom>
          <a:noFill/>
          <a:ln w="3175">
            <a:solidFill>
              <a:srgbClr val="DEDEDE">
                <a:alpha val="55000"/>
              </a:srgb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8" name="Obrázek 27">
            <a:extLst>
              <a:ext uri="{FF2B5EF4-FFF2-40B4-BE49-F238E27FC236}">
                <a16:creationId xmlns:a16="http://schemas.microsoft.com/office/drawing/2014/main" id="{6AD6265D-4701-668F-7BAE-C8FDC78EAAFC}"/>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rot="835155">
            <a:off x="10023924" y="4526558"/>
            <a:ext cx="2441272" cy="2437386"/>
          </a:xfrm>
          <a:prstGeom prst="rect">
            <a:avLst/>
          </a:prstGeom>
        </p:spPr>
      </p:pic>
      <p:pic>
        <p:nvPicPr>
          <p:cNvPr id="29" name="Obrázek 28">
            <a:extLst>
              <a:ext uri="{FF2B5EF4-FFF2-40B4-BE49-F238E27FC236}">
                <a16:creationId xmlns:a16="http://schemas.microsoft.com/office/drawing/2014/main" id="{1BA439A7-DFE4-73BA-3EAA-E9B96CDBFF8A}"/>
              </a:ext>
            </a:extLst>
          </p:cNvPr>
          <p:cNvPicPr>
            <a:picLocks noChangeAspect="1"/>
          </p:cNvPicPr>
          <p:nvPr/>
        </p:nvPicPr>
        <p:blipFill>
          <a:blip r:embed="rId10">
            <a:extLst>
              <a:ext uri="{28A0092B-C50C-407E-A947-70E740481C1C}">
                <a14:useLocalDpi xmlns:a14="http://schemas.microsoft.com/office/drawing/2010/main" val="0"/>
              </a:ext>
            </a:extLst>
          </a:blip>
          <a:srcRect t="1833" b="1833"/>
          <a:stretch/>
        </p:blipFill>
        <p:spPr>
          <a:xfrm>
            <a:off x="10389214" y="5019683"/>
            <a:ext cx="1588672" cy="1530416"/>
          </a:xfrm>
          <a:prstGeom prst="rect">
            <a:avLst/>
          </a:prstGeom>
        </p:spPr>
      </p:pic>
      <p:sp>
        <p:nvSpPr>
          <p:cNvPr id="3" name="TextovéPole 2">
            <a:extLst>
              <a:ext uri="{FF2B5EF4-FFF2-40B4-BE49-F238E27FC236}">
                <a16:creationId xmlns:a16="http://schemas.microsoft.com/office/drawing/2014/main" id="{C1F2E643-3C30-3E11-C2A8-FCD3C08EFBF8}"/>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5" name="TextovéPole 4">
            <a:extLst>
              <a:ext uri="{FF2B5EF4-FFF2-40B4-BE49-F238E27FC236}">
                <a16:creationId xmlns:a16="http://schemas.microsoft.com/office/drawing/2014/main" id="{F51C614A-210E-523B-BBE7-AB9EAE83166D}"/>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PUBLICATIONS</a:t>
            </a:r>
          </a:p>
        </p:txBody>
      </p:sp>
    </p:spTree>
    <p:extLst>
      <p:ext uri="{BB962C8B-B14F-4D97-AF65-F5344CB8AC3E}">
        <p14:creationId xmlns:p14="http://schemas.microsoft.com/office/powerpoint/2010/main" val="1337669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Obrázek 29" descr="Obsah obrázku řada/pruh, design&#10;&#10;Popis se vygeneroval automaticky.">
            <a:extLst>
              <a:ext uri="{FF2B5EF4-FFF2-40B4-BE49-F238E27FC236}">
                <a16:creationId xmlns:a16="http://schemas.microsoft.com/office/drawing/2014/main" id="{EB8C8251-4B4B-C4B6-32B9-2830D113440F}"/>
              </a:ext>
            </a:extLst>
          </p:cNvPr>
          <p:cNvPicPr>
            <a:picLocks noChangeAspect="1"/>
          </p:cNvPicPr>
          <p:nvPr/>
        </p:nvPicPr>
        <p:blipFill>
          <a:blip r:embed="rId3"/>
          <a:stretch>
            <a:fillRect/>
          </a:stretch>
        </p:blipFill>
        <p:spPr>
          <a:xfrm rot="16902691">
            <a:off x="10425743" y="2911636"/>
            <a:ext cx="2467897" cy="1767271"/>
          </a:xfrm>
          <a:prstGeom prst="rect">
            <a:avLst/>
          </a:prstGeom>
        </p:spPr>
      </p:pic>
      <p:pic>
        <p:nvPicPr>
          <p:cNvPr id="2" name="Obrázek 1">
            <a:extLst>
              <a:ext uri="{FF2B5EF4-FFF2-40B4-BE49-F238E27FC236}">
                <a16:creationId xmlns:a16="http://schemas.microsoft.com/office/drawing/2014/main" id="{EF20B71F-BF81-0D96-53E6-FF28C1B157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8583"/>
          <a:stretch/>
        </p:blipFill>
        <p:spPr>
          <a:xfrm>
            <a:off x="1" y="0"/>
            <a:ext cx="9925396" cy="6858000"/>
          </a:xfrm>
          <a:prstGeom prst="rect">
            <a:avLst/>
          </a:prstGeom>
        </p:spPr>
      </p:pic>
      <p:pic>
        <p:nvPicPr>
          <p:cNvPr id="6" name="Obrázek 5">
            <a:extLst>
              <a:ext uri="{FF2B5EF4-FFF2-40B4-BE49-F238E27FC236}">
                <a16:creationId xmlns:a16="http://schemas.microsoft.com/office/drawing/2014/main" id="{8E59E015-C701-DF27-177D-02E8B2631A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4830" y="876147"/>
            <a:ext cx="1260000" cy="1260000"/>
          </a:xfrm>
          <a:prstGeom prst="rect">
            <a:avLst/>
          </a:prstGeom>
        </p:spPr>
      </p:pic>
      <p:pic>
        <p:nvPicPr>
          <p:cNvPr id="9" name="Obrázek 8">
            <a:extLst>
              <a:ext uri="{FF2B5EF4-FFF2-40B4-BE49-F238E27FC236}">
                <a16:creationId xmlns:a16="http://schemas.microsoft.com/office/drawing/2014/main" id="{A6FA2FBA-8B5C-30AD-B0B3-5985CD0A24C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98592" y="5019298"/>
            <a:ext cx="3394815" cy="514956"/>
          </a:xfrm>
          <a:prstGeom prst="rect">
            <a:avLst/>
          </a:prstGeom>
        </p:spPr>
      </p:pic>
      <p:sp>
        <p:nvSpPr>
          <p:cNvPr id="10" name="Obdélník 9">
            <a:extLst>
              <a:ext uri="{FF2B5EF4-FFF2-40B4-BE49-F238E27FC236}">
                <a16:creationId xmlns:a16="http://schemas.microsoft.com/office/drawing/2014/main" id="{C526BAF2-47C8-207F-98CF-0803AC62B8EF}"/>
              </a:ext>
            </a:extLst>
          </p:cNvPr>
          <p:cNvSpPr/>
          <p:nvPr/>
        </p:nvSpPr>
        <p:spPr>
          <a:xfrm>
            <a:off x="4296993" y="1478259"/>
            <a:ext cx="3976149" cy="784830"/>
          </a:xfrm>
          <a:prstGeom prst="rect">
            <a:avLst/>
          </a:prstGeom>
        </p:spPr>
        <p:txBody>
          <a:bodyPr wrap="square">
            <a:spAutoFit/>
          </a:bodyPr>
          <a:lstStyle/>
          <a:p>
            <a:r>
              <a:rPr lang="en-GB" sz="4500" b="1">
                <a:solidFill>
                  <a:srgbClr val="426BB2"/>
                </a:solidFill>
                <a:latin typeface="Tabac Sans" panose="02000000000000000000" pitchFamily="2" charset="-18"/>
                <a:ea typeface="Tabac Sans" panose="02000000000000000000" pitchFamily="2" charset="-18"/>
                <a:cs typeface="Tabac Sans" panose="02000000000000000000" pitchFamily="2" charset="-18"/>
              </a:rPr>
              <a:t>Stay in touch</a:t>
            </a:r>
          </a:p>
        </p:txBody>
      </p:sp>
      <p:pic>
        <p:nvPicPr>
          <p:cNvPr id="12" name="Obrázek 11" descr="Obsah obrázku černá, tma&#10;&#10;Popis byl vytvořen automaticky">
            <a:extLst>
              <a:ext uri="{FF2B5EF4-FFF2-40B4-BE49-F238E27FC236}">
                <a16:creationId xmlns:a16="http://schemas.microsoft.com/office/drawing/2014/main" id="{A7E35947-0664-7A34-CF17-70E7390D2D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98592" y="3209416"/>
            <a:ext cx="216000" cy="216000"/>
          </a:xfrm>
          <a:prstGeom prst="rect">
            <a:avLst/>
          </a:prstGeom>
        </p:spPr>
      </p:pic>
      <p:sp>
        <p:nvSpPr>
          <p:cNvPr id="13" name="TextovéPole 12">
            <a:extLst>
              <a:ext uri="{FF2B5EF4-FFF2-40B4-BE49-F238E27FC236}">
                <a16:creationId xmlns:a16="http://schemas.microsoft.com/office/drawing/2014/main" id="{8339A9F0-7E4E-6449-0C1F-CECF41D4E0B0}"/>
              </a:ext>
            </a:extLst>
          </p:cNvPr>
          <p:cNvSpPr txBox="1"/>
          <p:nvPr/>
        </p:nvSpPr>
        <p:spPr>
          <a:xfrm>
            <a:off x="4621109" y="3163527"/>
            <a:ext cx="2150937" cy="307777"/>
          </a:xfrm>
          <a:prstGeom prst="rect">
            <a:avLst/>
          </a:prstGeom>
          <a:noFill/>
        </p:spPr>
        <p:txBody>
          <a:bodyPr wrap="square" rtlCol="0">
            <a:spAutoFit/>
          </a:bodyPr>
          <a:lstStyle/>
          <a:p>
            <a:r>
              <a:rPr lang="cs-CZ" sz="1400">
                <a:solidFill>
                  <a:srgbClr val="436AB3"/>
                </a:solidFill>
                <a:latin typeface="Tabac Sans" panose="02000000000000000000"/>
                <a:hlinkClick r:id="rId8">
                  <a:extLst>
                    <a:ext uri="{A12FA001-AC4F-418D-AE19-62706E023703}">
                      <ahyp:hlinkClr xmlns:ahyp="http://schemas.microsoft.com/office/drawing/2018/hyperlinkcolor" val="tx"/>
                    </a:ext>
                  </a:extLst>
                </a:hlinkClick>
              </a:rPr>
              <a:t>Study in </a:t>
            </a:r>
            <a:r>
              <a:rPr lang="cs-CZ" sz="1400" err="1">
                <a:solidFill>
                  <a:srgbClr val="436AB3"/>
                </a:solidFill>
                <a:latin typeface="Tabac Sans" panose="02000000000000000000"/>
                <a:hlinkClick r:id="rId8">
                  <a:extLst>
                    <a:ext uri="{A12FA001-AC4F-418D-AE19-62706E023703}">
                      <ahyp:hlinkClr xmlns:ahyp="http://schemas.microsoft.com/office/drawing/2018/hyperlinkcolor" val="tx"/>
                    </a:ext>
                  </a:extLst>
                </a:hlinkClick>
              </a:rPr>
              <a:t>Czechia</a:t>
            </a:r>
            <a:endParaRPr lang="en-GB" sz="1400">
              <a:solidFill>
                <a:srgbClr val="436AB3"/>
              </a:solidFill>
            </a:endParaRPr>
          </a:p>
        </p:txBody>
      </p:sp>
      <p:pic>
        <p:nvPicPr>
          <p:cNvPr id="14" name="Obrázek 13">
            <a:extLst>
              <a:ext uri="{FF2B5EF4-FFF2-40B4-BE49-F238E27FC236}">
                <a16:creationId xmlns:a16="http://schemas.microsoft.com/office/drawing/2014/main" id="{568C8CAA-C83D-EBCD-CFF8-2673CA868A0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4398592" y="3595963"/>
            <a:ext cx="216000" cy="216000"/>
          </a:xfrm>
          <a:prstGeom prst="rect">
            <a:avLst/>
          </a:prstGeom>
        </p:spPr>
      </p:pic>
      <p:sp>
        <p:nvSpPr>
          <p:cNvPr id="15" name="TextovéPole 14">
            <a:extLst>
              <a:ext uri="{FF2B5EF4-FFF2-40B4-BE49-F238E27FC236}">
                <a16:creationId xmlns:a16="http://schemas.microsoft.com/office/drawing/2014/main" id="{5741BDBB-B53D-2868-B315-7FD8D266CC8E}"/>
              </a:ext>
            </a:extLst>
          </p:cNvPr>
          <p:cNvSpPr txBox="1"/>
          <p:nvPr/>
        </p:nvSpPr>
        <p:spPr>
          <a:xfrm>
            <a:off x="4610688" y="3550074"/>
            <a:ext cx="1484702"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a:hlinkClick r:id="rId10">
                  <a:extLst>
                    <a:ext uri="{A12FA001-AC4F-418D-AE19-62706E023703}">
                      <ahyp:hlinkClr xmlns:ahyp="http://schemas.microsoft.com/office/drawing/2018/hyperlinkcolor" val="tx"/>
                    </a:ext>
                  </a:extLst>
                </a:hlinkClick>
              </a:rPr>
              <a:t>Study in </a:t>
            </a:r>
            <a:r>
              <a:rPr lang="cs-CZ" err="1">
                <a:hlinkClick r:id="rId10">
                  <a:extLst>
                    <a:ext uri="{A12FA001-AC4F-418D-AE19-62706E023703}">
                      <ahyp:hlinkClr xmlns:ahyp="http://schemas.microsoft.com/office/drawing/2018/hyperlinkcolor" val="tx"/>
                    </a:ext>
                  </a:extLst>
                </a:hlinkClick>
              </a:rPr>
              <a:t>Czechia</a:t>
            </a:r>
            <a:endParaRPr lang="en-GB"/>
          </a:p>
        </p:txBody>
      </p:sp>
      <p:pic>
        <p:nvPicPr>
          <p:cNvPr id="16" name="Obrázek 15">
            <a:extLst>
              <a:ext uri="{FF2B5EF4-FFF2-40B4-BE49-F238E27FC236}">
                <a16:creationId xmlns:a16="http://schemas.microsoft.com/office/drawing/2014/main" id="{098F3AEA-7BB4-DB49-E34E-47A133DB9D3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398592" y="3982509"/>
            <a:ext cx="216000" cy="216000"/>
          </a:xfrm>
          <a:prstGeom prst="rect">
            <a:avLst/>
          </a:prstGeom>
        </p:spPr>
      </p:pic>
      <p:sp>
        <p:nvSpPr>
          <p:cNvPr id="17" name="TextovéPole 16">
            <a:extLst>
              <a:ext uri="{FF2B5EF4-FFF2-40B4-BE49-F238E27FC236}">
                <a16:creationId xmlns:a16="http://schemas.microsoft.com/office/drawing/2014/main" id="{F850BEE6-F8E4-85CF-BBF3-B7DEC57C17FC}"/>
              </a:ext>
            </a:extLst>
          </p:cNvPr>
          <p:cNvSpPr txBox="1"/>
          <p:nvPr/>
        </p:nvSpPr>
        <p:spPr>
          <a:xfrm>
            <a:off x="4621109" y="3936706"/>
            <a:ext cx="1484702"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a:hlinkClick r:id="rId12">
                  <a:extLst>
                    <a:ext uri="{A12FA001-AC4F-418D-AE19-62706E023703}">
                      <ahyp:hlinkClr xmlns:ahyp="http://schemas.microsoft.com/office/drawing/2018/hyperlinkcolor" val="tx"/>
                    </a:ext>
                  </a:extLst>
                </a:hlinkClick>
              </a:rPr>
              <a:t>Study in </a:t>
            </a:r>
            <a:r>
              <a:rPr lang="cs-CZ" err="1">
                <a:hlinkClick r:id="rId12">
                  <a:extLst>
                    <a:ext uri="{A12FA001-AC4F-418D-AE19-62706E023703}">
                      <ahyp:hlinkClr xmlns:ahyp="http://schemas.microsoft.com/office/drawing/2018/hyperlinkcolor" val="tx"/>
                    </a:ext>
                  </a:extLst>
                </a:hlinkClick>
              </a:rPr>
              <a:t>Czechia</a:t>
            </a:r>
            <a:endParaRPr lang="en-GB"/>
          </a:p>
        </p:txBody>
      </p:sp>
      <p:pic>
        <p:nvPicPr>
          <p:cNvPr id="18" name="Obrázek 17">
            <a:extLst>
              <a:ext uri="{FF2B5EF4-FFF2-40B4-BE49-F238E27FC236}">
                <a16:creationId xmlns:a16="http://schemas.microsoft.com/office/drawing/2014/main" id="{C74F1CBD-BDED-4D1B-2746-447CAD838AFD}"/>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398592" y="2825640"/>
            <a:ext cx="216000" cy="216000"/>
          </a:xfrm>
          <a:prstGeom prst="rect">
            <a:avLst/>
          </a:prstGeom>
        </p:spPr>
      </p:pic>
      <p:sp>
        <p:nvSpPr>
          <p:cNvPr id="20" name="TextovéPole 19">
            <a:extLst>
              <a:ext uri="{FF2B5EF4-FFF2-40B4-BE49-F238E27FC236}">
                <a16:creationId xmlns:a16="http://schemas.microsoft.com/office/drawing/2014/main" id="{95641172-7AB3-4E61-F2AE-3D6F6F2DAD9C}"/>
              </a:ext>
            </a:extLst>
          </p:cNvPr>
          <p:cNvSpPr txBox="1"/>
          <p:nvPr/>
        </p:nvSpPr>
        <p:spPr>
          <a:xfrm>
            <a:off x="4621109" y="2779751"/>
            <a:ext cx="1541566" cy="307777"/>
          </a:xfrm>
          <a:prstGeom prst="rect">
            <a:avLst/>
          </a:prstGeom>
          <a:noFill/>
        </p:spPr>
        <p:txBody>
          <a:bodyPr wrap="square" rtlCol="0">
            <a:spAutoFit/>
          </a:bodyPr>
          <a:lstStyle/>
          <a:p>
            <a:r>
              <a:rPr lang="cs-CZ" sz="1400">
                <a:latin typeface="Tabac Sans" panose="02000000000000000000"/>
              </a:rPr>
              <a:t>info@studyin.cz</a:t>
            </a:r>
            <a:endParaRPr lang="en-GB" sz="1400"/>
          </a:p>
        </p:txBody>
      </p:sp>
      <p:pic>
        <p:nvPicPr>
          <p:cNvPr id="21" name="Obrázek 20" descr="Obsah obrázku černá, tma&#10;&#10;Popis byl vytvořen automaticky">
            <a:extLst>
              <a:ext uri="{FF2B5EF4-FFF2-40B4-BE49-F238E27FC236}">
                <a16:creationId xmlns:a16="http://schemas.microsoft.com/office/drawing/2014/main" id="{17BB7856-EBC3-BAE9-9AB1-47C4F83EB9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7486" y="3209416"/>
            <a:ext cx="216000" cy="216000"/>
          </a:xfrm>
          <a:prstGeom prst="rect">
            <a:avLst/>
          </a:prstGeom>
        </p:spPr>
      </p:pic>
      <p:pic>
        <p:nvPicPr>
          <p:cNvPr id="23" name="Obrázek 22">
            <a:extLst>
              <a:ext uri="{FF2B5EF4-FFF2-40B4-BE49-F238E27FC236}">
                <a16:creationId xmlns:a16="http://schemas.microsoft.com/office/drawing/2014/main" id="{E4B3E001-530F-9E77-3019-D62EFCCC3748}"/>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6307486" y="3595963"/>
            <a:ext cx="216000" cy="216000"/>
          </a:xfrm>
          <a:prstGeom prst="rect">
            <a:avLst/>
          </a:prstGeom>
        </p:spPr>
      </p:pic>
      <p:pic>
        <p:nvPicPr>
          <p:cNvPr id="25" name="Obrázek 24">
            <a:extLst>
              <a:ext uri="{FF2B5EF4-FFF2-40B4-BE49-F238E27FC236}">
                <a16:creationId xmlns:a16="http://schemas.microsoft.com/office/drawing/2014/main" id="{F2340869-BE88-62A6-9243-53E8DC8DF53B}"/>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6307486" y="2825640"/>
            <a:ext cx="216000" cy="216000"/>
          </a:xfrm>
          <a:prstGeom prst="rect">
            <a:avLst/>
          </a:prstGeom>
        </p:spPr>
      </p:pic>
      <p:sp>
        <p:nvSpPr>
          <p:cNvPr id="26" name="TextovéPole 25">
            <a:extLst>
              <a:ext uri="{FF2B5EF4-FFF2-40B4-BE49-F238E27FC236}">
                <a16:creationId xmlns:a16="http://schemas.microsoft.com/office/drawing/2014/main" id="{3774E944-703D-956F-DDCA-7CB2DCCD62E9}"/>
              </a:ext>
            </a:extLst>
          </p:cNvPr>
          <p:cNvSpPr txBox="1"/>
          <p:nvPr/>
        </p:nvSpPr>
        <p:spPr>
          <a:xfrm>
            <a:off x="6530002" y="2779751"/>
            <a:ext cx="1902377" cy="307777"/>
          </a:xfrm>
          <a:prstGeom prst="rect">
            <a:avLst/>
          </a:prstGeom>
          <a:noFill/>
        </p:spPr>
        <p:txBody>
          <a:bodyPr wrap="square" rtlCol="0">
            <a:spAutoFit/>
          </a:bodyPr>
          <a:lstStyle/>
          <a:p>
            <a:r>
              <a:rPr lang="cs-CZ" sz="1400">
                <a:latin typeface="Tabac Sans" panose="02000000000000000000"/>
              </a:rPr>
              <a:t>alumni@studyin.cz</a:t>
            </a:r>
            <a:endParaRPr lang="en-GB" sz="1400"/>
          </a:p>
        </p:txBody>
      </p:sp>
      <p:sp>
        <p:nvSpPr>
          <p:cNvPr id="27" name="TextovéPole 26">
            <a:extLst>
              <a:ext uri="{FF2B5EF4-FFF2-40B4-BE49-F238E27FC236}">
                <a16:creationId xmlns:a16="http://schemas.microsoft.com/office/drawing/2014/main" id="{4B978175-A0D9-76F7-AA37-DAB6EC34C647}"/>
              </a:ext>
            </a:extLst>
          </p:cNvPr>
          <p:cNvSpPr txBox="1"/>
          <p:nvPr/>
        </p:nvSpPr>
        <p:spPr>
          <a:xfrm>
            <a:off x="6520700" y="3163526"/>
            <a:ext cx="1396536"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err="1">
                <a:hlinkClick r:id="rId15">
                  <a:extLst>
                    <a:ext uri="{A12FA001-AC4F-418D-AE19-62706E023703}">
                      <ahyp:hlinkClr xmlns:ahyp="http://schemas.microsoft.com/office/drawing/2018/hyperlinkcolor" val="tx"/>
                    </a:ext>
                  </a:extLst>
                </a:hlinkClick>
              </a:rPr>
              <a:t>Czechia</a:t>
            </a:r>
            <a:r>
              <a:rPr lang="cs-CZ">
                <a:hlinkClick r:id="rId15">
                  <a:extLst>
                    <a:ext uri="{A12FA001-AC4F-418D-AE19-62706E023703}">
                      <ahyp:hlinkClr xmlns:ahyp="http://schemas.microsoft.com/office/drawing/2018/hyperlinkcolor" val="tx"/>
                    </a:ext>
                  </a:extLst>
                </a:hlinkClick>
              </a:rPr>
              <a:t> </a:t>
            </a:r>
            <a:r>
              <a:rPr lang="cs-CZ" err="1">
                <a:hlinkClick r:id="rId15">
                  <a:extLst>
                    <a:ext uri="{A12FA001-AC4F-418D-AE19-62706E023703}">
                      <ahyp:hlinkClr xmlns:ahyp="http://schemas.microsoft.com/office/drawing/2018/hyperlinkcolor" val="tx"/>
                    </a:ext>
                  </a:extLst>
                </a:hlinkClick>
              </a:rPr>
              <a:t>Alumni</a:t>
            </a:r>
            <a:endParaRPr lang="en-GB"/>
          </a:p>
        </p:txBody>
      </p:sp>
      <p:sp>
        <p:nvSpPr>
          <p:cNvPr id="28" name="TextovéPole 27">
            <a:extLst>
              <a:ext uri="{FF2B5EF4-FFF2-40B4-BE49-F238E27FC236}">
                <a16:creationId xmlns:a16="http://schemas.microsoft.com/office/drawing/2014/main" id="{FA1896F0-6450-7265-CF03-C8270BC38BFE}"/>
              </a:ext>
            </a:extLst>
          </p:cNvPr>
          <p:cNvSpPr txBox="1"/>
          <p:nvPr/>
        </p:nvSpPr>
        <p:spPr>
          <a:xfrm>
            <a:off x="6530002" y="3547301"/>
            <a:ext cx="1396536"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err="1">
                <a:hlinkClick r:id="rId16">
                  <a:extLst>
                    <a:ext uri="{A12FA001-AC4F-418D-AE19-62706E023703}">
                      <ahyp:hlinkClr xmlns:ahyp="http://schemas.microsoft.com/office/drawing/2018/hyperlinkcolor" val="tx"/>
                    </a:ext>
                  </a:extLst>
                </a:hlinkClick>
              </a:rPr>
              <a:t>Czechia</a:t>
            </a:r>
            <a:r>
              <a:rPr lang="cs-CZ">
                <a:hlinkClick r:id="rId16">
                  <a:extLst>
                    <a:ext uri="{A12FA001-AC4F-418D-AE19-62706E023703}">
                      <ahyp:hlinkClr xmlns:ahyp="http://schemas.microsoft.com/office/drawing/2018/hyperlinkcolor" val="tx"/>
                    </a:ext>
                  </a:extLst>
                </a:hlinkClick>
              </a:rPr>
              <a:t> </a:t>
            </a:r>
            <a:r>
              <a:rPr lang="cs-CZ" err="1">
                <a:hlinkClick r:id="rId16">
                  <a:extLst>
                    <a:ext uri="{A12FA001-AC4F-418D-AE19-62706E023703}">
                      <ahyp:hlinkClr xmlns:ahyp="http://schemas.microsoft.com/office/drawing/2018/hyperlinkcolor" val="tx"/>
                    </a:ext>
                  </a:extLst>
                </a:hlinkClick>
              </a:rPr>
              <a:t>Alumni</a:t>
            </a:r>
            <a:endParaRPr lang="en-GB"/>
          </a:p>
        </p:txBody>
      </p:sp>
      <p:pic>
        <p:nvPicPr>
          <p:cNvPr id="29" name="Obrázek 28">
            <a:extLst>
              <a:ext uri="{FF2B5EF4-FFF2-40B4-BE49-F238E27FC236}">
                <a16:creationId xmlns:a16="http://schemas.microsoft.com/office/drawing/2014/main" id="{E0365AAF-1C04-CB1E-71C1-1DA919412CE7}"/>
              </a:ext>
            </a:extLst>
          </p:cNvPr>
          <p:cNvPicPr>
            <a:picLocks noChangeAspect="1"/>
          </p:cNvPicPr>
          <p:nvPr/>
        </p:nvPicPr>
        <p:blipFill>
          <a:blip r:embed="rId17">
            <a:alphaModFix/>
            <a:extLst>
              <a:ext uri="{28A0092B-C50C-407E-A947-70E740481C1C}">
                <a14:useLocalDpi xmlns:a14="http://schemas.microsoft.com/office/drawing/2010/main" val="0"/>
              </a:ext>
            </a:extLst>
          </a:blip>
          <a:srcRect/>
          <a:stretch/>
        </p:blipFill>
        <p:spPr>
          <a:xfrm rot="1966498">
            <a:off x="9847114" y="4205031"/>
            <a:ext cx="3190426" cy="3197120"/>
          </a:xfrm>
          <a:prstGeom prst="rect">
            <a:avLst/>
          </a:prstGeom>
        </p:spPr>
      </p:pic>
      <p:pic>
        <p:nvPicPr>
          <p:cNvPr id="32" name="Obrázek 31" descr="Obsah obrázku design, Grafika, grafický design, červená&#10;&#10;Popis byl vytvořen automaticky">
            <a:extLst>
              <a:ext uri="{FF2B5EF4-FFF2-40B4-BE49-F238E27FC236}">
                <a16:creationId xmlns:a16="http://schemas.microsoft.com/office/drawing/2014/main" id="{DE7F9711-9EF6-AD9F-6D13-BE0C1F4E928F}"/>
              </a:ext>
            </a:extLst>
          </p:cNvPr>
          <p:cNvPicPr>
            <a:picLocks noChangeAspect="1"/>
          </p:cNvPicPr>
          <p:nvPr/>
        </p:nvPicPr>
        <p:blipFill rotWithShape="1">
          <a:blip r:embed="rId18">
            <a:extLst>
              <a:ext uri="{28A0092B-C50C-407E-A947-70E740481C1C}">
                <a14:useLocalDpi xmlns:a14="http://schemas.microsoft.com/office/drawing/2010/main" val="0"/>
              </a:ext>
            </a:extLst>
          </a:blip>
          <a:stretch/>
        </p:blipFill>
        <p:spPr>
          <a:xfrm>
            <a:off x="10259721" y="4897146"/>
            <a:ext cx="1675103" cy="1675103"/>
          </a:xfrm>
          <a:prstGeom prst="rect">
            <a:avLst/>
          </a:prstGeom>
        </p:spPr>
      </p:pic>
    </p:spTree>
    <p:extLst>
      <p:ext uri="{BB962C8B-B14F-4D97-AF65-F5344CB8AC3E}">
        <p14:creationId xmlns:p14="http://schemas.microsoft.com/office/powerpoint/2010/main" val="189030498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EF20B71F-BF81-0D96-53E6-FF28C1B157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0781" cy="6858000"/>
          </a:xfrm>
          <a:prstGeom prst="rect">
            <a:avLst/>
          </a:prstGeom>
        </p:spPr>
      </p:pic>
      <p:pic>
        <p:nvPicPr>
          <p:cNvPr id="6" name="Obrázek 5">
            <a:extLst>
              <a:ext uri="{FF2B5EF4-FFF2-40B4-BE49-F238E27FC236}">
                <a16:creationId xmlns:a16="http://schemas.microsoft.com/office/drawing/2014/main" id="{8E59E015-C701-DF27-177D-02E8B2631A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4830" y="876147"/>
            <a:ext cx="1260000" cy="1260000"/>
          </a:xfrm>
          <a:prstGeom prst="rect">
            <a:avLst/>
          </a:prstGeom>
        </p:spPr>
      </p:pic>
      <p:sp>
        <p:nvSpPr>
          <p:cNvPr id="7" name="Obdélník 6">
            <a:extLst>
              <a:ext uri="{FF2B5EF4-FFF2-40B4-BE49-F238E27FC236}">
                <a16:creationId xmlns:a16="http://schemas.microsoft.com/office/drawing/2014/main" id="{8118DD33-8D7F-D13D-40E6-88632FB369B9}"/>
              </a:ext>
            </a:extLst>
          </p:cNvPr>
          <p:cNvSpPr/>
          <p:nvPr/>
        </p:nvSpPr>
        <p:spPr>
          <a:xfrm>
            <a:off x="4261487" y="2644170"/>
            <a:ext cx="5022009" cy="1569660"/>
          </a:xfrm>
          <a:prstGeom prst="rect">
            <a:avLst/>
          </a:prstGeom>
        </p:spPr>
        <p:txBody>
          <a:bodyPr wrap="square">
            <a:spAutoFit/>
          </a:bodyPr>
          <a:lstStyle/>
          <a:p>
            <a:r>
              <a:rPr lang="en-US" sz="4800" b="1">
                <a:solidFill>
                  <a:srgbClr val="426BB2"/>
                </a:solidFill>
                <a:latin typeface="Tabac Sans" panose="02000000000000000000" pitchFamily="50" charset="-18"/>
              </a:rPr>
              <a:t>Your future.</a:t>
            </a:r>
          </a:p>
          <a:p>
            <a:r>
              <a:rPr lang="en-US" sz="4800" b="1">
                <a:solidFill>
                  <a:srgbClr val="426BB2"/>
                </a:solidFill>
                <a:latin typeface="Tabac Sans" panose="02000000000000000000" pitchFamily="50" charset="-18"/>
              </a:rPr>
              <a:t>You choose</a:t>
            </a:r>
            <a:r>
              <a:rPr lang="cs-CZ" sz="4800" b="1">
                <a:solidFill>
                  <a:srgbClr val="426BB2"/>
                </a:solidFill>
                <a:latin typeface="Tabac Sans" panose="02000000000000000000" pitchFamily="50" charset="-18"/>
              </a:rPr>
              <a:t>.</a:t>
            </a:r>
            <a:endParaRPr lang="en-US" sz="4800" b="1">
              <a:solidFill>
                <a:srgbClr val="426BB2"/>
              </a:solidFill>
              <a:latin typeface="Tabac Sans" panose="02000000000000000000" pitchFamily="50" charset="-18"/>
            </a:endParaRPr>
          </a:p>
        </p:txBody>
      </p:sp>
      <p:pic>
        <p:nvPicPr>
          <p:cNvPr id="4" name="Obrázek 3">
            <a:extLst>
              <a:ext uri="{FF2B5EF4-FFF2-40B4-BE49-F238E27FC236}">
                <a16:creationId xmlns:a16="http://schemas.microsoft.com/office/drawing/2014/main" id="{3CA514E6-D4C6-8441-92B4-8D3DCA34D01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98592" y="5019298"/>
            <a:ext cx="3394815" cy="514956"/>
          </a:xfrm>
          <a:prstGeom prst="rect">
            <a:avLst/>
          </a:prstGeom>
        </p:spPr>
      </p:pic>
    </p:spTree>
    <p:extLst>
      <p:ext uri="{BB962C8B-B14F-4D97-AF65-F5344CB8AC3E}">
        <p14:creationId xmlns:p14="http://schemas.microsoft.com/office/powerpoint/2010/main" val="23466575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oblečení, osoba, venku, boty&#10;&#10;Popis byl vytvořen automaticky">
            <a:extLst>
              <a:ext uri="{FF2B5EF4-FFF2-40B4-BE49-F238E27FC236}">
                <a16:creationId xmlns:a16="http://schemas.microsoft.com/office/drawing/2014/main" id="{FB5ADB09-9DC5-2DBC-D19E-8BADD27F6F0D}"/>
              </a:ext>
            </a:extLst>
          </p:cNvPr>
          <p:cNvPicPr>
            <a:picLocks noChangeAspect="1"/>
          </p:cNvPicPr>
          <p:nvPr/>
        </p:nvPicPr>
        <p:blipFill rotWithShape="1">
          <a:blip r:embed="rId3">
            <a:extLst>
              <a:ext uri="{28A0092B-C50C-407E-A947-70E740481C1C}">
                <a14:useLocalDpi xmlns:a14="http://schemas.microsoft.com/office/drawing/2010/main" val="0"/>
              </a:ext>
            </a:extLst>
          </a:blip>
          <a:srcRect l="83" t="-1" r="2931" b="25225"/>
          <a:stretch/>
        </p:blipFill>
        <p:spPr>
          <a:xfrm>
            <a:off x="6133919" y="-1"/>
            <a:ext cx="6362881" cy="7344698"/>
          </a:xfrm>
          <a:custGeom>
            <a:avLst/>
            <a:gdLst>
              <a:gd name="connsiteX0" fmla="*/ 2438133 w 6555225"/>
              <a:gd name="connsiteY0" fmla="*/ 0 h 7394314"/>
              <a:gd name="connsiteX1" fmla="*/ 6555225 w 6555225"/>
              <a:gd name="connsiteY1" fmla="*/ 0 h 7394314"/>
              <a:gd name="connsiteX2" fmla="*/ 6555225 w 6555225"/>
              <a:gd name="connsiteY2" fmla="*/ 7394314 h 7394314"/>
              <a:gd name="connsiteX3" fmla="*/ 2361753 w 6555225"/>
              <a:gd name="connsiteY3" fmla="*/ 6989042 h 7394314"/>
              <a:gd name="connsiteX4" fmla="*/ 747434 w 6555225"/>
              <a:gd name="connsiteY4" fmla="*/ 5611447 h 7394314"/>
              <a:gd name="connsiteX5" fmla="*/ 60582 w 6555225"/>
              <a:gd name="connsiteY5" fmla="*/ 2968090 h 7394314"/>
              <a:gd name="connsiteX6" fmla="*/ 828192 w 6555225"/>
              <a:gd name="connsiteY6" fmla="*/ 1021386 h 739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55225" h="7394314">
                <a:moveTo>
                  <a:pt x="2438133" y="0"/>
                </a:moveTo>
                <a:lnTo>
                  <a:pt x="6555225" y="0"/>
                </a:lnTo>
                <a:lnTo>
                  <a:pt x="6555225" y="7394314"/>
                </a:lnTo>
                <a:lnTo>
                  <a:pt x="2361753" y="6989042"/>
                </a:lnTo>
                <a:cubicBezTo>
                  <a:pt x="1073032" y="6864499"/>
                  <a:pt x="747434" y="5611447"/>
                  <a:pt x="747434" y="5611447"/>
                </a:cubicBezTo>
                <a:lnTo>
                  <a:pt x="60582" y="2968090"/>
                </a:lnTo>
                <a:cubicBezTo>
                  <a:pt x="-265058" y="1714969"/>
                  <a:pt x="828192" y="1021386"/>
                  <a:pt x="828192" y="1021386"/>
                </a:cubicBezTo>
                <a:close/>
              </a:path>
            </a:pathLst>
          </a:custGeom>
        </p:spPr>
      </p:pic>
      <p:sp>
        <p:nvSpPr>
          <p:cNvPr id="4" name="TextovéPole 3">
            <a:extLst>
              <a:ext uri="{FF2B5EF4-FFF2-40B4-BE49-F238E27FC236}">
                <a16:creationId xmlns:a16="http://schemas.microsoft.com/office/drawing/2014/main" id="{A910F07A-BE83-6CD8-383B-693BE35A4A54}"/>
              </a:ext>
            </a:extLst>
          </p:cNvPr>
          <p:cNvSpPr txBox="1"/>
          <p:nvPr/>
        </p:nvSpPr>
        <p:spPr>
          <a:xfrm>
            <a:off x="1076734" y="825744"/>
            <a:ext cx="6603391" cy="1477328"/>
          </a:xfrm>
          <a:prstGeom prst="rect">
            <a:avLst/>
          </a:prstGeom>
          <a:noFill/>
        </p:spPr>
        <p:txBody>
          <a:bodyPr wrap="square" lIns="91440" tIns="45720" rIns="91440" bIns="45720" rtlCol="0" anchor="t">
            <a:spAutoFit/>
          </a:bodyPr>
          <a:lstStyle/>
          <a:p>
            <a:r>
              <a:rPr lang="cs-CZ" sz="4500" b="1" err="1">
                <a:solidFill>
                  <a:srgbClr val="E22F27"/>
                </a:solidFill>
                <a:latin typeface="Tabac Sans"/>
              </a:rPr>
              <a:t>Thinking</a:t>
            </a:r>
            <a:r>
              <a:rPr lang="cs-CZ" sz="4500" b="1">
                <a:solidFill>
                  <a:srgbClr val="E22F27"/>
                </a:solidFill>
                <a:latin typeface="Tabac Sans"/>
              </a:rPr>
              <a:t> </a:t>
            </a:r>
            <a:r>
              <a:rPr lang="cs-CZ" sz="4500" b="1" err="1">
                <a:solidFill>
                  <a:srgbClr val="E22F27"/>
                </a:solidFill>
                <a:latin typeface="Tabac Sans"/>
              </a:rPr>
              <a:t>about</a:t>
            </a:r>
            <a:br>
              <a:rPr lang="cs-CZ" sz="4500" b="1">
                <a:solidFill>
                  <a:srgbClr val="E22F27"/>
                </a:solidFill>
                <a:latin typeface="Tabac Sans"/>
              </a:rPr>
            </a:br>
            <a:r>
              <a:rPr lang="cs-CZ" sz="4500" b="1">
                <a:solidFill>
                  <a:srgbClr val="E22F27"/>
                </a:solidFill>
                <a:latin typeface="Tabac Sans"/>
              </a:rPr>
              <a:t>study </a:t>
            </a:r>
            <a:r>
              <a:rPr lang="cs-CZ" sz="4500" b="1" err="1">
                <a:solidFill>
                  <a:srgbClr val="E22F27"/>
                </a:solidFill>
                <a:latin typeface="Tabac Sans"/>
              </a:rPr>
              <a:t>abroad</a:t>
            </a:r>
            <a:r>
              <a:rPr lang="cs-CZ" sz="4500" b="1">
                <a:solidFill>
                  <a:srgbClr val="E22F27"/>
                </a:solidFill>
                <a:latin typeface="Tabac Sans"/>
              </a:rPr>
              <a:t>? </a:t>
            </a:r>
            <a:endParaRPr lang="cs-CZ" sz="4500" b="1">
              <a:solidFill>
                <a:srgbClr val="E22F27"/>
              </a:solidFill>
              <a:latin typeface="Tabac Sans"/>
              <a:ea typeface="Tabac Sans"/>
              <a:cs typeface="Tabac Sans"/>
            </a:endParaRPr>
          </a:p>
        </p:txBody>
      </p:sp>
      <p:pic>
        <p:nvPicPr>
          <p:cNvPr id="12" name="Obrázek 11">
            <a:extLst>
              <a:ext uri="{FF2B5EF4-FFF2-40B4-BE49-F238E27FC236}">
                <a16:creationId xmlns:a16="http://schemas.microsoft.com/office/drawing/2014/main" id="{E1829A77-BBAB-A9AB-196A-31F06A25C6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966498">
            <a:off x="10393500" y="4900190"/>
            <a:ext cx="2453147" cy="2458294"/>
          </a:xfrm>
          <a:prstGeom prst="rect">
            <a:avLst/>
          </a:prstGeom>
        </p:spPr>
      </p:pic>
      <p:sp>
        <p:nvSpPr>
          <p:cNvPr id="2" name="TextovéPole 1">
            <a:extLst>
              <a:ext uri="{FF2B5EF4-FFF2-40B4-BE49-F238E27FC236}">
                <a16:creationId xmlns:a16="http://schemas.microsoft.com/office/drawing/2014/main" id="{10BE62C2-2C72-B896-8423-2136FB46ACF6}"/>
              </a:ext>
            </a:extLst>
          </p:cNvPr>
          <p:cNvSpPr txBox="1"/>
          <p:nvPr/>
        </p:nvSpPr>
        <p:spPr>
          <a:xfrm>
            <a:off x="1071377" y="2322265"/>
            <a:ext cx="4548373" cy="646331"/>
          </a:xfrm>
          <a:prstGeom prst="rect">
            <a:avLst/>
          </a:prstGeom>
          <a:noFill/>
        </p:spPr>
        <p:txBody>
          <a:bodyPr wrap="square" lIns="91440" tIns="45720" rIns="91440" bIns="45720" rtlCol="0" anchor="t">
            <a:spAutoFit/>
          </a:bodyPr>
          <a:lstStyle/>
          <a:p>
            <a:r>
              <a:rPr lang="en-US">
                <a:solidFill>
                  <a:srgbClr val="436AB3"/>
                </a:solidFill>
                <a:latin typeface="Tabac Sans Light"/>
                <a:ea typeface="Tabac Sans Light"/>
                <a:cs typeface="Tabac Sans Light"/>
              </a:rPr>
              <a:t>IN CZECHIA, YOU’LL FIND EVERYTHING</a:t>
            </a:r>
            <a:br>
              <a:rPr lang="cs-CZ">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br>
            <a:r>
              <a:rPr lang="en-US">
                <a:solidFill>
                  <a:srgbClr val="436AB3"/>
                </a:solidFill>
                <a:latin typeface="Tabac Sans Light"/>
                <a:ea typeface="Tabac Sans Light"/>
                <a:cs typeface="Tabac Sans Light"/>
              </a:rPr>
              <a:t>IN ONE PLACE.</a:t>
            </a:r>
            <a:endParaRPr lang="en-US" sz="1600">
              <a:solidFill>
                <a:srgbClr val="436AB3"/>
              </a:solidFill>
              <a:latin typeface="Tabac Sans Light"/>
              <a:ea typeface="Tabac Sans Light"/>
              <a:cs typeface="Tabac Sans Light"/>
            </a:endParaRPr>
          </a:p>
        </p:txBody>
      </p:sp>
      <p:pic>
        <p:nvPicPr>
          <p:cNvPr id="5" name="Obrázek 4">
            <a:extLst>
              <a:ext uri="{FF2B5EF4-FFF2-40B4-BE49-F238E27FC236}">
                <a16:creationId xmlns:a16="http://schemas.microsoft.com/office/drawing/2014/main" id="{34E76261-0AC5-0D86-1691-92732FEB48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7" name="Obrázek 6">
            <a:extLst>
              <a:ext uri="{FF2B5EF4-FFF2-40B4-BE49-F238E27FC236}">
                <a16:creationId xmlns:a16="http://schemas.microsoft.com/office/drawing/2014/main" id="{6A8EABD9-15C8-25A5-D6A3-12878F50D88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7643713">
            <a:off x="8841296" y="5994322"/>
            <a:ext cx="2338412" cy="2228798"/>
          </a:xfrm>
          <a:prstGeom prst="rect">
            <a:avLst/>
          </a:prstGeom>
        </p:spPr>
      </p:pic>
      <p:sp>
        <p:nvSpPr>
          <p:cNvPr id="9" name="TextovéPole 8">
            <a:extLst>
              <a:ext uri="{FF2B5EF4-FFF2-40B4-BE49-F238E27FC236}">
                <a16:creationId xmlns:a16="http://schemas.microsoft.com/office/drawing/2014/main" id="{3BB80E3B-845E-5789-953E-547F6EF31413}"/>
              </a:ext>
            </a:extLst>
          </p:cNvPr>
          <p:cNvSpPr txBox="1"/>
          <p:nvPr/>
        </p:nvSpPr>
        <p:spPr>
          <a:xfrm>
            <a:off x="1076734" y="5061140"/>
            <a:ext cx="2147306"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en-US" sz="2400">
                <a:latin typeface="Tabac Sans SemiBold" panose="02000000000000000000" pitchFamily="2" charset="-18"/>
                <a:ea typeface="Tabac Sans SemiBold" panose="02000000000000000000" pitchFamily="2" charset="-18"/>
                <a:cs typeface="Tabac Sans SemiBold" panose="02000000000000000000" pitchFamily="2" charset="-18"/>
              </a:rPr>
              <a:t>High quality</a:t>
            </a:r>
            <a:br>
              <a:rPr lang="cs-CZ" sz="1800" b="1">
                <a:latin typeface="Tabac Sans" panose="02000000000000000000" pitchFamily="50" charset="-18"/>
                <a:ea typeface="Tabac Sans" panose="02000000000000000000" pitchFamily="50" charset="-18"/>
                <a:cs typeface="Tabac Sans" panose="02000000000000000000" pitchFamily="50" charset="-18"/>
              </a:rPr>
            </a:br>
            <a:r>
              <a:rPr lang="en-US" sz="1800">
                <a:latin typeface="Tabac Sans" panose="02000000000000000000" pitchFamily="50" charset="-18"/>
                <a:ea typeface="Tabac Sans" panose="02000000000000000000" pitchFamily="50" charset="-18"/>
                <a:cs typeface="Tabac Sans" panose="02000000000000000000" pitchFamily="50" charset="-18"/>
              </a:rPr>
              <a:t>of education</a:t>
            </a:r>
          </a:p>
        </p:txBody>
      </p:sp>
      <p:sp>
        <p:nvSpPr>
          <p:cNvPr id="11" name="TextovéPole 10">
            <a:extLst>
              <a:ext uri="{FF2B5EF4-FFF2-40B4-BE49-F238E27FC236}">
                <a16:creationId xmlns:a16="http://schemas.microsoft.com/office/drawing/2014/main" id="{32C454E5-4B64-5405-9E44-FBAE710AC6FA}"/>
              </a:ext>
            </a:extLst>
          </p:cNvPr>
          <p:cNvSpPr txBox="1"/>
          <p:nvPr/>
        </p:nvSpPr>
        <p:spPr>
          <a:xfrm>
            <a:off x="1071377" y="3200747"/>
            <a:ext cx="3900855"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400">
                <a:latin typeface="Tabac Sans SemiBold" panose="02000000000000000000" pitchFamily="2" charset="-18"/>
                <a:ea typeface="Tabac Sans SemiBold" panose="02000000000000000000" pitchFamily="2" charset="-18"/>
                <a:cs typeface="Tabac Sans SemiBold" panose="02000000000000000000" pitchFamily="2" charset="-18"/>
              </a:rPr>
              <a:t>Affordable living</a:t>
            </a:r>
            <a:br>
              <a:rPr lang="cs-CZ" b="1">
                <a:latin typeface="Tabac Sans" panose="02000000000000000000" pitchFamily="50" charset="-18"/>
                <a:ea typeface="Tabac Sans" panose="02000000000000000000" pitchFamily="50" charset="-18"/>
                <a:cs typeface="Tabac Sans" panose="02000000000000000000" pitchFamily="50" charset="-18"/>
              </a:rPr>
            </a:br>
            <a:r>
              <a:rPr lang="en-US">
                <a:latin typeface="Tabac Sans" panose="02000000000000000000" pitchFamily="50" charset="-18"/>
                <a:ea typeface="Tabac Sans" panose="02000000000000000000" pitchFamily="50" charset="-18"/>
                <a:cs typeface="Tabac Sans" panose="02000000000000000000" pitchFamily="50" charset="-18"/>
              </a:rPr>
              <a:t>in a beautiful</a:t>
            </a:r>
            <a:r>
              <a:rPr lang="cs-CZ">
                <a:latin typeface="Tabac Sans" panose="02000000000000000000" pitchFamily="50" charset="-18"/>
                <a:ea typeface="Tabac Sans" panose="02000000000000000000" pitchFamily="50" charset="-18"/>
                <a:cs typeface="Tabac Sans" panose="02000000000000000000" pitchFamily="50" charset="-18"/>
              </a:rPr>
              <a:t> </a:t>
            </a:r>
            <a:r>
              <a:rPr lang="en-US">
                <a:latin typeface="Tabac Sans" panose="02000000000000000000" pitchFamily="50" charset="-18"/>
                <a:ea typeface="Tabac Sans" panose="02000000000000000000" pitchFamily="50" charset="-18"/>
                <a:cs typeface="Tabac Sans" panose="02000000000000000000" pitchFamily="50" charset="-18"/>
              </a:rPr>
              <a:t>and safe country </a:t>
            </a:r>
            <a:endParaRPr lang="cs-CZ">
              <a:latin typeface="Tabac Sans"/>
            </a:endParaRPr>
          </a:p>
        </p:txBody>
      </p:sp>
      <p:sp>
        <p:nvSpPr>
          <p:cNvPr id="13" name="TextovéPole 12">
            <a:extLst>
              <a:ext uri="{FF2B5EF4-FFF2-40B4-BE49-F238E27FC236}">
                <a16:creationId xmlns:a16="http://schemas.microsoft.com/office/drawing/2014/main" id="{FDE80DE2-B09D-5C6C-41CF-BF827A6B869F}"/>
              </a:ext>
            </a:extLst>
          </p:cNvPr>
          <p:cNvSpPr txBox="1"/>
          <p:nvPr/>
        </p:nvSpPr>
        <p:spPr>
          <a:xfrm>
            <a:off x="1071377" y="4130944"/>
            <a:ext cx="2680724"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2400" err="1">
                <a:latin typeface="Tabac Sans SemiBold" panose="02000000000000000000" pitchFamily="2" charset="-18"/>
                <a:ea typeface="Tabac Sans SemiBold" panose="02000000000000000000" pitchFamily="2" charset="-18"/>
                <a:cs typeface="Tabac Sans SemiBold" panose="02000000000000000000" pitchFamily="2" charset="-18"/>
              </a:rPr>
              <a:t>Excellent</a:t>
            </a:r>
            <a:r>
              <a:rPr lang="cs-CZ" sz="2400">
                <a:latin typeface="Tabac Sans SemiBold" panose="02000000000000000000" pitchFamily="2" charset="-18"/>
                <a:ea typeface="Tabac Sans SemiBold" panose="02000000000000000000" pitchFamily="2" charset="-18"/>
                <a:cs typeface="Tabac Sans SemiBold" panose="02000000000000000000" pitchFamily="2" charset="-18"/>
              </a:rPr>
              <a:t> </a:t>
            </a:r>
            <a:r>
              <a:rPr lang="cs-CZ" sz="2400" err="1">
                <a:latin typeface="Tabac Sans SemiBold" panose="02000000000000000000" pitchFamily="2" charset="-18"/>
                <a:ea typeface="Tabac Sans SemiBold" panose="02000000000000000000" pitchFamily="2" charset="-18"/>
                <a:cs typeface="Tabac Sans SemiBold" panose="02000000000000000000" pitchFamily="2" charset="-18"/>
              </a:rPr>
              <a:t>choice</a:t>
            </a:r>
            <a:br>
              <a:rPr lang="cs-CZ" sz="1800" b="1">
                <a:latin typeface="Tabac Sans" panose="02000000000000000000" pitchFamily="50" charset="-18"/>
                <a:ea typeface="Tabac Sans" panose="02000000000000000000" pitchFamily="50" charset="-18"/>
                <a:cs typeface="Tabac Sans" panose="02000000000000000000" pitchFamily="50" charset="-18"/>
              </a:rPr>
            </a:br>
            <a:r>
              <a:rPr lang="en-US" sz="1800">
                <a:latin typeface="Tabac Sans" panose="02000000000000000000" pitchFamily="50" charset="-18"/>
                <a:ea typeface="Tabac Sans" panose="02000000000000000000" pitchFamily="50" charset="-18"/>
                <a:cs typeface="Tabac Sans" panose="02000000000000000000" pitchFamily="50" charset="-18"/>
              </a:rPr>
              <a:t>of </a:t>
            </a:r>
            <a:r>
              <a:rPr lang="cs-CZ" sz="1800">
                <a:latin typeface="Tabac Sans" panose="02000000000000000000" pitchFamily="50" charset="-18"/>
                <a:ea typeface="Tabac Sans" panose="02000000000000000000" pitchFamily="50" charset="-18"/>
                <a:cs typeface="Tabac Sans" panose="02000000000000000000" pitchFamily="50" charset="-18"/>
              </a:rPr>
              <a:t>study </a:t>
            </a:r>
            <a:r>
              <a:rPr lang="cs-CZ" sz="1800" err="1">
                <a:latin typeface="Tabac Sans" panose="02000000000000000000" pitchFamily="50" charset="-18"/>
                <a:ea typeface="Tabac Sans" panose="02000000000000000000" pitchFamily="50" charset="-18"/>
                <a:cs typeface="Tabac Sans" panose="02000000000000000000" pitchFamily="50" charset="-18"/>
              </a:rPr>
              <a:t>opportunities</a:t>
            </a:r>
            <a:endParaRPr lang="en-US" sz="1800">
              <a:latin typeface="Tabac Sans" panose="02000000000000000000" pitchFamily="50" charset="-18"/>
              <a:ea typeface="Tabac Sans" panose="02000000000000000000" pitchFamily="50" charset="-18"/>
              <a:cs typeface="Tabac Sans" panose="02000000000000000000" pitchFamily="50" charset="-18"/>
            </a:endParaRPr>
          </a:p>
        </p:txBody>
      </p:sp>
      <p:cxnSp>
        <p:nvCxnSpPr>
          <p:cNvPr id="14" name="Přímá spojnice 13">
            <a:extLst>
              <a:ext uri="{FF2B5EF4-FFF2-40B4-BE49-F238E27FC236}">
                <a16:creationId xmlns:a16="http://schemas.microsoft.com/office/drawing/2014/main" id="{043889E5-7A33-9716-C611-4751F272D1A4}"/>
              </a:ext>
            </a:extLst>
          </p:cNvPr>
          <p:cNvCxnSpPr/>
          <p:nvPr/>
        </p:nvCxnSpPr>
        <p:spPr>
          <a:xfrm>
            <a:off x="1184606" y="4059960"/>
            <a:ext cx="3060000" cy="0"/>
          </a:xfrm>
          <a:prstGeom prst="line">
            <a:avLst/>
          </a:prstGeom>
          <a:ln w="3175">
            <a:solidFill>
              <a:srgbClr val="E22F27"/>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DA4A061A-F189-3860-1145-72D4698816CC}"/>
              </a:ext>
            </a:extLst>
          </p:cNvPr>
          <p:cNvCxnSpPr/>
          <p:nvPr/>
        </p:nvCxnSpPr>
        <p:spPr>
          <a:xfrm>
            <a:off x="1175081" y="4974360"/>
            <a:ext cx="3060000" cy="0"/>
          </a:xfrm>
          <a:prstGeom prst="line">
            <a:avLst/>
          </a:prstGeom>
          <a:ln w="3175">
            <a:solidFill>
              <a:srgbClr val="E22F27"/>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024107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A910F07A-BE83-6CD8-383B-693BE35A4A54}"/>
              </a:ext>
            </a:extLst>
          </p:cNvPr>
          <p:cNvSpPr txBox="1"/>
          <p:nvPr/>
        </p:nvSpPr>
        <p:spPr>
          <a:xfrm>
            <a:off x="1076734" y="825744"/>
            <a:ext cx="6603391" cy="830997"/>
          </a:xfrm>
          <a:prstGeom prst="rect">
            <a:avLst/>
          </a:prstGeom>
          <a:noFill/>
        </p:spPr>
        <p:txBody>
          <a:bodyPr wrap="square" lIns="91440" tIns="45720" rIns="91440" bIns="45720" rtlCol="0" anchor="t">
            <a:spAutoFit/>
          </a:bodyPr>
          <a:lstStyle/>
          <a:p>
            <a:r>
              <a:rPr lang="cs-CZ" sz="4800" b="1">
                <a:solidFill>
                  <a:srgbClr val="E22F27"/>
                </a:solidFill>
                <a:latin typeface="Tabac Sans"/>
              </a:rPr>
              <a:t>#smartchoice</a:t>
            </a:r>
            <a:endParaRPr lang="cs-CZ" sz="4800" b="1">
              <a:solidFill>
                <a:srgbClr val="E22F27"/>
              </a:solidFill>
              <a:latin typeface="Tabac Sans"/>
              <a:ea typeface="Tabac Sans"/>
              <a:cs typeface="Tabac Sans"/>
            </a:endParaRPr>
          </a:p>
        </p:txBody>
      </p:sp>
      <p:graphicFrame>
        <p:nvGraphicFramePr>
          <p:cNvPr id="3" name="Tabulka 2">
            <a:extLst>
              <a:ext uri="{FF2B5EF4-FFF2-40B4-BE49-F238E27FC236}">
                <a16:creationId xmlns:a16="http://schemas.microsoft.com/office/drawing/2014/main" id="{38FEE50C-4145-76BA-3156-7DF618D0329E}"/>
              </a:ext>
            </a:extLst>
          </p:cNvPr>
          <p:cNvGraphicFramePr>
            <a:graphicFrameLocks noGrp="1"/>
          </p:cNvGraphicFramePr>
          <p:nvPr>
            <p:extLst>
              <p:ext uri="{D42A27DB-BD31-4B8C-83A1-F6EECF244321}">
                <p14:modId xmlns:p14="http://schemas.microsoft.com/office/powerpoint/2010/main" val="2539934397"/>
              </p:ext>
            </p:extLst>
          </p:nvPr>
        </p:nvGraphicFramePr>
        <p:xfrm>
          <a:off x="1216843" y="2145656"/>
          <a:ext cx="3420000" cy="3870726"/>
        </p:xfrm>
        <a:graphic>
          <a:graphicData uri="http://schemas.openxmlformats.org/drawingml/2006/table">
            <a:tbl>
              <a:tblPr firstRow="1" bandRow="1">
                <a:tableStyleId>{5C22544A-7EE6-4342-B048-85BDC9FD1C3A}</a:tableStyleId>
              </a:tblPr>
              <a:tblGrid>
                <a:gridCol w="3420000">
                  <a:extLst>
                    <a:ext uri="{9D8B030D-6E8A-4147-A177-3AD203B41FA5}">
                      <a16:colId xmlns:a16="http://schemas.microsoft.com/office/drawing/2014/main" val="521063304"/>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a:solidFill>
                            <a:srgbClr val="436AB3"/>
                          </a:solidFill>
                          <a:effectLst/>
                          <a:latin typeface="Tabac Sans SemiBold"/>
                          <a:ea typeface="Tabac Sans SemiBold"/>
                          <a:cs typeface="Tabac Sans SemiBold"/>
                        </a:rPr>
                        <a:t>Over 1,000</a:t>
                      </a:r>
                      <a:br>
                        <a:rPr lang="en-US" sz="1800" b="0">
                          <a:solidFill>
                            <a:srgbClr val="E22F27"/>
                          </a:solidFill>
                          <a:effectLst/>
                          <a:latin typeface="Tabac Sans SemiBold"/>
                          <a:ea typeface="Tabac Sans SemiBold"/>
                          <a:cs typeface="Tabac Sans SemiBold"/>
                        </a:rPr>
                      </a:br>
                      <a:r>
                        <a:rPr lang="en-US" sz="1400" b="0" err="1">
                          <a:solidFill>
                            <a:schemeClr val="tx1"/>
                          </a:solidFill>
                          <a:effectLst/>
                          <a:latin typeface="Tabac Sans"/>
                          <a:ea typeface="Tabac Sans"/>
                          <a:cs typeface="Tabac Sans"/>
                        </a:rPr>
                        <a:t>programmes</a:t>
                      </a:r>
                      <a:r>
                        <a:rPr lang="en-US" sz="1400" b="0">
                          <a:solidFill>
                            <a:schemeClr val="tx1"/>
                          </a:solidFill>
                          <a:effectLst/>
                          <a:latin typeface="Tabac Sans"/>
                          <a:ea typeface="Tabac Sans"/>
                          <a:cs typeface="Tabac Sans"/>
                        </a:rPr>
                        <a:t> in English</a:t>
                      </a:r>
                      <a:endParaRPr lang="en-US" sz="1800" b="0">
                        <a:solidFill>
                          <a:schemeClr val="tx1"/>
                        </a:solidFill>
                        <a:effectLst/>
                        <a:latin typeface="Tabac Sans"/>
                        <a:ea typeface="Tabac Sans"/>
                        <a:cs typeface="Tabac Sans"/>
                      </a:endParaRPr>
                    </a:p>
                  </a:txBody>
                  <a:tcPr marL="36000" marR="0" marT="72000" marB="72000">
                    <a:lnL w="12700" cmpd="sng">
                      <a:noFill/>
                    </a:lnL>
                    <a:lnR w="12700" cmpd="sng">
                      <a:noFill/>
                    </a:lnR>
                    <a:lnT w="12700" cmpd="sng">
                      <a:noFill/>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69779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kern="1200">
                          <a:solidFill>
                            <a:srgbClr val="436AB3"/>
                          </a:solidFill>
                          <a:effectLst/>
                          <a:latin typeface="Tabac Sans SemiBold"/>
                          <a:ea typeface="Tabac Sans SemiBold"/>
                          <a:cs typeface="Tabac Sans SemiBold"/>
                        </a:rPr>
                        <a:t>TOP 12 most peaceful</a:t>
                      </a:r>
                      <a:br>
                        <a:rPr lang="en-US" sz="1800" b="0" kern="1200">
                          <a:solidFill>
                            <a:srgbClr val="E22F27"/>
                          </a:solidFill>
                          <a:effectLst/>
                          <a:latin typeface="Tabac Sans SemiBold"/>
                          <a:ea typeface="Tabac Sans SemiBold"/>
                          <a:cs typeface="Tabac Sans SemiBold"/>
                        </a:rPr>
                      </a:br>
                      <a:r>
                        <a:rPr lang="en-US" sz="1400" b="0" kern="1200">
                          <a:solidFill>
                            <a:schemeClr val="tx1"/>
                          </a:solidFill>
                          <a:effectLst/>
                          <a:latin typeface="Tabac Sans"/>
                          <a:ea typeface="Tabac Sans"/>
                          <a:cs typeface="Tabac Sans"/>
                        </a:rPr>
                        <a:t>countries in the world</a:t>
                      </a:r>
                      <a:endParaRPr lang="en-US" sz="1800" b="0" kern="1200">
                        <a:solidFill>
                          <a:schemeClr val="tx1"/>
                        </a:solidFill>
                        <a:effectLst/>
                        <a:latin typeface="Tabac Sans"/>
                        <a:ea typeface="Tabac Sans"/>
                        <a:cs typeface="Tabac Sans"/>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32706960"/>
                  </a:ext>
                </a:extLst>
              </a:tr>
              <a:tr h="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0" kern="1200">
                          <a:solidFill>
                            <a:srgbClr val="436AB3"/>
                          </a:solidFill>
                          <a:effectLst/>
                          <a:latin typeface="Tabac Sans SemiBold"/>
                          <a:ea typeface="Tabac Sans SemiBold"/>
                          <a:cs typeface="Tabac Sans SemiBold"/>
                        </a:rPr>
                        <a:t>3rd</a:t>
                      </a:r>
                      <a:r>
                        <a:rPr lang="cs-CZ" sz="1800" b="0" kern="1200">
                          <a:solidFill>
                            <a:srgbClr val="436AB3"/>
                          </a:solidFill>
                          <a:effectLst/>
                          <a:latin typeface="Tabac Sans SemiBold"/>
                          <a:ea typeface="Tabac Sans SemiBold"/>
                          <a:cs typeface="Tabac Sans SemiBold"/>
                        </a:rPr>
                        <a:t> most </a:t>
                      </a:r>
                      <a:r>
                        <a:rPr lang="cs-CZ" sz="1800" b="0" kern="1200" err="1">
                          <a:solidFill>
                            <a:srgbClr val="436AB3"/>
                          </a:solidFill>
                          <a:effectLst/>
                          <a:latin typeface="Tabac Sans SemiBold"/>
                          <a:ea typeface="Tabac Sans SemiBold"/>
                          <a:cs typeface="Tabac Sans SemiBold"/>
                        </a:rPr>
                        <a:t>affordable</a:t>
                      </a:r>
                      <a:br>
                        <a:rPr lang="cs-CZ" sz="1400" b="0">
                          <a:solidFill>
                            <a:srgbClr val="000000"/>
                          </a:solidFill>
                          <a:latin typeface="Tabac Sans"/>
                          <a:ea typeface="Tabac Sans"/>
                          <a:cs typeface="Tabac Sans"/>
                        </a:rPr>
                      </a:br>
                      <a:r>
                        <a:rPr lang="cs-CZ" sz="1400" b="0">
                          <a:solidFill>
                            <a:schemeClr val="tx1"/>
                          </a:solidFill>
                          <a:latin typeface="Tabac Sans"/>
                          <a:ea typeface="Tabac Sans"/>
                          <a:cs typeface="Tabac Sans"/>
                        </a:rPr>
                        <a:t>country in</a:t>
                      </a:r>
                      <a:r>
                        <a:rPr lang="en-GB" sz="1400" b="0">
                          <a:solidFill>
                            <a:schemeClr val="tx1"/>
                          </a:solidFill>
                          <a:effectLst/>
                          <a:latin typeface="Tabac Sans"/>
                          <a:ea typeface="Tabac Sans"/>
                          <a:cs typeface="Tabac Sans"/>
                        </a:rPr>
                        <a:t> Europe</a:t>
                      </a:r>
                      <a:endParaRPr lang="cs-CZ" sz="1400" b="0">
                        <a:solidFill>
                          <a:schemeClr val="tx1"/>
                        </a:solidFill>
                        <a:latin typeface="Tabac Sans"/>
                        <a:ea typeface="Tabac Sans"/>
                        <a:cs typeface="Tabac Sans"/>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3641728"/>
                  </a:ext>
                </a:extLst>
              </a:tr>
              <a:tr h="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cs-CZ" sz="1800" b="0" kern="1200">
                          <a:solidFill>
                            <a:srgbClr val="436AB3"/>
                          </a:solidFill>
                          <a:effectLst/>
                          <a:latin typeface="Tabac Sans SemiBold"/>
                          <a:ea typeface="Tabac Sans SemiBold"/>
                          <a:cs typeface="Tabac Sans SemiBold"/>
                        </a:rPr>
                        <a:t>S</a:t>
                      </a:r>
                      <a:r>
                        <a:rPr lang="en-GB" sz="1800" b="0" kern="1200" err="1">
                          <a:solidFill>
                            <a:srgbClr val="436AB3"/>
                          </a:solidFill>
                          <a:effectLst/>
                          <a:latin typeface="Tabac Sans SemiBold"/>
                          <a:ea typeface="Tabac Sans SemiBold"/>
                          <a:cs typeface="Tabac Sans SemiBold"/>
                        </a:rPr>
                        <a:t>trategic</a:t>
                      </a:r>
                      <a:r>
                        <a:rPr lang="en-GB" sz="1800" b="0" kern="1200">
                          <a:solidFill>
                            <a:srgbClr val="436AB3"/>
                          </a:solidFill>
                          <a:effectLst/>
                          <a:latin typeface="Tabac Sans SemiBold"/>
                          <a:ea typeface="Tabac Sans SemiBold"/>
                          <a:cs typeface="Tabac Sans SemiBold"/>
                        </a:rPr>
                        <a:t> location</a:t>
                      </a:r>
                      <a:br>
                        <a:rPr lang="cs-CZ" sz="1400" b="0">
                          <a:solidFill>
                            <a:srgbClr val="000000"/>
                          </a:solidFill>
                          <a:latin typeface="Tabac Sans"/>
                          <a:ea typeface="Tabac Sans"/>
                          <a:cs typeface="Tabac Sans"/>
                        </a:rPr>
                      </a:br>
                      <a:r>
                        <a:rPr lang="en-GB" sz="1400" b="0">
                          <a:solidFill>
                            <a:schemeClr val="tx1"/>
                          </a:solidFill>
                          <a:latin typeface="Tabac Sans"/>
                          <a:ea typeface="Tabac Sans"/>
                          <a:cs typeface="Tabac Sans"/>
                        </a:rPr>
                        <a:t>in the centre of Europe</a:t>
                      </a:r>
                      <a:endParaRPr lang="cs-CZ" sz="1400" b="0">
                        <a:solidFill>
                          <a:schemeClr val="tx1"/>
                        </a:solidFill>
                        <a:ea typeface="Tabac Sans"/>
                        <a:cs typeface="Tabac Sans"/>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1171348"/>
                  </a:ext>
                </a:extLst>
              </a:tr>
              <a:tr h="0">
                <a:tc>
                  <a:txBody>
                    <a:bodyPr/>
                    <a:lstStyle/>
                    <a:p>
                      <a:pPr marL="0" marR="0" lvl="0" indent="0" algn="l" rtl="0" eaLnBrk="1" fontAlgn="auto" latinLnBrk="0" hangingPunct="1">
                        <a:lnSpc>
                          <a:spcPct val="107000"/>
                        </a:lnSpc>
                        <a:spcBef>
                          <a:spcPts val="0"/>
                        </a:spcBef>
                        <a:spcAft>
                          <a:spcPts val="800"/>
                        </a:spcAft>
                        <a:buClrTx/>
                        <a:buSzTx/>
                        <a:buFontTx/>
                        <a:buNone/>
                      </a:pPr>
                      <a:r>
                        <a:rPr lang="cs-CZ" sz="1800" b="0" kern="1200" err="1">
                          <a:solidFill>
                            <a:srgbClr val="436AB3"/>
                          </a:solidFill>
                          <a:effectLst/>
                          <a:latin typeface="Tabac Sans SemiBold"/>
                          <a:ea typeface="Tabac Sans SemiBold"/>
                          <a:cs typeface="Tabac Sans SemiBold"/>
                        </a:rPr>
                        <a:t>Possibility</a:t>
                      </a:r>
                      <a:r>
                        <a:rPr lang="cs-CZ" sz="1800" b="0" kern="1200">
                          <a:solidFill>
                            <a:srgbClr val="436AB3"/>
                          </a:solidFill>
                          <a:effectLst/>
                          <a:latin typeface="Tabac Sans SemiBold"/>
                          <a:ea typeface="Tabac Sans SemiBold"/>
                          <a:cs typeface="Tabac Sans SemiBold"/>
                        </a:rPr>
                        <a:t> to </a:t>
                      </a:r>
                      <a:r>
                        <a:rPr lang="cs-CZ" sz="1800" b="0" kern="1200" err="1">
                          <a:solidFill>
                            <a:srgbClr val="436AB3"/>
                          </a:solidFill>
                          <a:effectLst/>
                          <a:latin typeface="Tabac Sans SemiBold"/>
                          <a:ea typeface="Tabac Sans SemiBold"/>
                          <a:cs typeface="Tabac Sans SemiBold"/>
                        </a:rPr>
                        <a:t>work</a:t>
                      </a:r>
                      <a:br>
                        <a:rPr lang="cs-CZ" sz="1400" b="0">
                          <a:solidFill>
                            <a:srgbClr val="000000"/>
                          </a:solidFill>
                          <a:latin typeface="Tabac Sans"/>
                          <a:ea typeface="Tabac Sans"/>
                          <a:cs typeface="Tabac Sans"/>
                        </a:rPr>
                      </a:br>
                      <a:r>
                        <a:rPr lang="cs-CZ" sz="1400" b="0" err="1">
                          <a:solidFill>
                            <a:schemeClr val="tx1"/>
                          </a:solidFill>
                          <a:latin typeface="Tabac Sans"/>
                          <a:ea typeface="Tabac Sans"/>
                          <a:cs typeface="Tabac Sans"/>
                        </a:rPr>
                        <a:t>during</a:t>
                      </a:r>
                      <a:r>
                        <a:rPr lang="cs-CZ" sz="1400" b="0">
                          <a:solidFill>
                            <a:schemeClr val="tx1"/>
                          </a:solidFill>
                          <a:latin typeface="Tabac Sans"/>
                          <a:ea typeface="Tabac Sans"/>
                          <a:cs typeface="Tabac Sans"/>
                        </a:rPr>
                        <a:t> </a:t>
                      </a:r>
                      <a:r>
                        <a:rPr lang="cs-CZ" sz="1400" b="0" err="1">
                          <a:solidFill>
                            <a:schemeClr val="tx1"/>
                          </a:solidFill>
                          <a:latin typeface="Tabac Sans"/>
                          <a:ea typeface="Tabac Sans"/>
                          <a:cs typeface="Tabac Sans"/>
                        </a:rPr>
                        <a:t>studies</a:t>
                      </a:r>
                      <a:endParaRPr lang="cs-CZ" sz="1400" b="0">
                        <a:solidFill>
                          <a:schemeClr val="tx1"/>
                        </a:solidFill>
                        <a:latin typeface="Tabac Sans"/>
                        <a:ea typeface="Tabac Sans" panose="02000000000000000000" pitchFamily="50" charset="-18"/>
                        <a:cs typeface="Tabac Sans" panose="02000000000000000000" pitchFamily="50" charset="-18"/>
                      </a:endParaRPr>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3175"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106823"/>
                  </a:ext>
                </a:extLst>
              </a:tr>
              <a:tr h="0">
                <a:tc>
                  <a:txBody>
                    <a:bodyPr/>
                    <a:lstStyle/>
                    <a:p>
                      <a:pPr marL="0" marR="0" lvl="0" indent="0" algn="l">
                        <a:lnSpc>
                          <a:spcPct val="107000"/>
                        </a:lnSpc>
                        <a:spcBef>
                          <a:spcPts val="0"/>
                        </a:spcBef>
                        <a:spcAft>
                          <a:spcPts val="800"/>
                        </a:spcAft>
                        <a:buNone/>
                      </a:pPr>
                      <a:r>
                        <a:rPr lang="en-US" sz="1800" b="0" i="0" u="none" strike="noStrike" noProof="0">
                          <a:solidFill>
                            <a:srgbClr val="436AB3"/>
                          </a:solidFill>
                          <a:effectLst/>
                          <a:latin typeface="Tabac Sans SemiBold"/>
                        </a:rPr>
                        <a:t>National alumni </a:t>
                      </a:r>
                      <a:r>
                        <a:rPr lang="en-US" sz="1800" b="0" i="0" u="none" strike="noStrike" noProof="0" err="1">
                          <a:solidFill>
                            <a:srgbClr val="436AB3"/>
                          </a:solidFill>
                          <a:effectLst/>
                          <a:latin typeface="Tabac Sans SemiBold"/>
                        </a:rPr>
                        <a:t>programme</a:t>
                      </a:r>
                      <a:br>
                        <a:rPr lang="en-US" sz="1800" b="0" i="0" u="none" strike="noStrike" noProof="0">
                          <a:solidFill>
                            <a:srgbClr val="E22F27"/>
                          </a:solidFill>
                          <a:effectLst/>
                          <a:latin typeface="Tabac Sans SemiBold"/>
                        </a:rPr>
                      </a:br>
                      <a:r>
                        <a:rPr lang="en-US" sz="1400" b="0" i="0" u="none" strike="noStrike" kern="1200" noProof="0">
                          <a:solidFill>
                            <a:srgbClr val="000000"/>
                          </a:solidFill>
                          <a:effectLst/>
                          <a:latin typeface="Tabac Sans"/>
                          <a:ea typeface="+mn-ea"/>
                          <a:cs typeface="+mn-cs"/>
                        </a:rPr>
                        <a:t>for all international students and </a:t>
                      </a:r>
                      <a:r>
                        <a:rPr lang="en-US" sz="1400" b="0" i="0" u="none" strike="noStrike" noProof="0">
                          <a:solidFill>
                            <a:srgbClr val="000000"/>
                          </a:solidFill>
                          <a:effectLst/>
                          <a:latin typeface="Tabac Sans"/>
                        </a:rPr>
                        <a:t>graduates</a:t>
                      </a:r>
                      <a:endParaRPr lang="cs-CZ"/>
                    </a:p>
                  </a:txBody>
                  <a:tcPr marL="36000" marR="0" marT="72000" marB="72000">
                    <a:lnL w="12700" cmpd="sng">
                      <a:noFill/>
                    </a:lnL>
                    <a:lnR w="12700" cmpd="sng">
                      <a:noFill/>
                    </a:lnR>
                    <a:lnT w="3175" cap="flat" cmpd="sng" algn="ctr">
                      <a:solidFill>
                        <a:srgbClr val="E22F27"/>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79829454"/>
                  </a:ext>
                </a:extLst>
              </a:tr>
            </a:tbl>
          </a:graphicData>
        </a:graphic>
      </p:graphicFrame>
      <p:pic>
        <p:nvPicPr>
          <p:cNvPr id="2" name="Picture 1">
            <a:extLst>
              <a:ext uri="{FF2B5EF4-FFF2-40B4-BE49-F238E27FC236}">
                <a16:creationId xmlns:a16="http://schemas.microsoft.com/office/drawing/2014/main" id="{04FB8F4F-FEBE-B833-281A-3937EB001537}"/>
              </a:ext>
            </a:extLst>
          </p:cNvPr>
          <p:cNvPicPr>
            <a:picLocks noChangeAspect="1"/>
          </p:cNvPicPr>
          <p:nvPr/>
        </p:nvPicPr>
        <p:blipFill>
          <a:blip r:embed="rId3"/>
          <a:srcRect t="3425" r="7903" b="11815"/>
          <a:stretch/>
        </p:blipFill>
        <p:spPr>
          <a:xfrm>
            <a:off x="5270138" y="1055077"/>
            <a:ext cx="6919445" cy="5812849"/>
          </a:xfrm>
          <a:prstGeom prst="rect">
            <a:avLst/>
          </a:prstGeom>
        </p:spPr>
      </p:pic>
    </p:spTree>
    <p:extLst>
      <p:ext uri="{BB962C8B-B14F-4D97-AF65-F5344CB8AC3E}">
        <p14:creationId xmlns:p14="http://schemas.microsoft.com/office/powerpoint/2010/main" val="18897486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ulka 12">
            <a:extLst>
              <a:ext uri="{FF2B5EF4-FFF2-40B4-BE49-F238E27FC236}">
                <a16:creationId xmlns:a16="http://schemas.microsoft.com/office/drawing/2014/main" id="{69A7E2CF-B2C8-47DA-0513-CAE96B29F9B9}"/>
              </a:ext>
            </a:extLst>
          </p:cNvPr>
          <p:cNvGraphicFramePr>
            <a:graphicFrameLocks noGrp="1"/>
          </p:cNvGraphicFramePr>
          <p:nvPr/>
        </p:nvGraphicFramePr>
        <p:xfrm>
          <a:off x="7820956" y="2181848"/>
          <a:ext cx="2808000" cy="141708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078969386"/>
                    </a:ext>
                  </a:extLst>
                </a:gridCol>
                <a:gridCol w="2088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PUBLIC TRANSPORT</a:t>
                      </a:r>
                      <a:b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br>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1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one-way ticket</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8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monthly student ticket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bl>
          </a:graphicData>
        </a:graphic>
      </p:graphicFrame>
      <p:graphicFrame>
        <p:nvGraphicFramePr>
          <p:cNvPr id="8" name="Tabulka 7">
            <a:extLst>
              <a:ext uri="{FF2B5EF4-FFF2-40B4-BE49-F238E27FC236}">
                <a16:creationId xmlns:a16="http://schemas.microsoft.com/office/drawing/2014/main" id="{8F34C054-1C3C-DA7A-FFFD-7CA270637CC0}"/>
              </a:ext>
            </a:extLst>
          </p:cNvPr>
          <p:cNvGraphicFramePr>
            <a:graphicFrameLocks noGrp="1"/>
          </p:cNvGraphicFramePr>
          <p:nvPr/>
        </p:nvGraphicFramePr>
        <p:xfrm>
          <a:off x="784822" y="2193334"/>
          <a:ext cx="2808000" cy="1599960"/>
        </p:xfrm>
        <a:graphic>
          <a:graphicData uri="http://schemas.openxmlformats.org/drawingml/2006/table">
            <a:tbl>
              <a:tblPr firstRow="1" bandRow="1">
                <a:tableStyleId>{5C22544A-7EE6-4342-B048-85BDC9FD1C3A}</a:tableStyleId>
              </a:tblPr>
              <a:tblGrid>
                <a:gridCol w="1008000">
                  <a:extLst>
                    <a:ext uri="{9D8B030D-6E8A-4147-A177-3AD203B41FA5}">
                      <a16:colId xmlns:a16="http://schemas.microsoft.com/office/drawing/2014/main" val="1078969386"/>
                    </a:ext>
                  </a:extLst>
                </a:gridCol>
                <a:gridCol w="1800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HOUSING</a:t>
                      </a:r>
                    </a:p>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190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a:latin typeface="Tabac Sans" panose="02000000000000000000" pitchFamily="2" charset="-18"/>
                          <a:ea typeface="Tabac Sans" panose="02000000000000000000" pitchFamily="2" charset="-18"/>
                          <a:cs typeface="Tabac Sans" panose="02000000000000000000" pitchFamily="2" charset="-18"/>
                        </a:rPr>
                        <a:t>per month for a student</a:t>
                      </a:r>
                      <a:br>
                        <a:rPr lang="cs-CZ" sz="1200">
                          <a:latin typeface="Tabac Sans" panose="02000000000000000000" pitchFamily="2" charset="-18"/>
                          <a:ea typeface="Tabac Sans" panose="02000000000000000000" pitchFamily="2" charset="-18"/>
                          <a:cs typeface="Tabac Sans" panose="02000000000000000000" pitchFamily="2" charset="-18"/>
                        </a:rPr>
                      </a:br>
                      <a:r>
                        <a:rPr lang="en-US" sz="1200">
                          <a:latin typeface="Tabac Sans" panose="02000000000000000000" pitchFamily="2" charset="-18"/>
                          <a:ea typeface="Tabac Sans" panose="02000000000000000000" pitchFamily="2" charset="-18"/>
                          <a:cs typeface="Tabac Sans" panose="02000000000000000000" pitchFamily="2" charset="-18"/>
                        </a:rPr>
                        <a:t>dorm</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290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per month for a </a:t>
                      </a:r>
                      <a:r>
                        <a:rPr lang="cs-CZ" sz="1200">
                          <a:solidFill>
                            <a:srgbClr val="000000"/>
                          </a:solidFill>
                          <a:latin typeface="Tabac Sans"/>
                          <a:cs typeface="Calibri"/>
                        </a:rPr>
                        <a:t>room</a:t>
                      </a:r>
                      <a:br>
                        <a:rPr lang="cs-CZ" sz="1200">
                          <a:solidFill>
                            <a:srgbClr val="000000"/>
                          </a:solidFill>
                          <a:latin typeface="Tabac Sans"/>
                          <a:cs typeface="Calibri"/>
                        </a:rPr>
                      </a:br>
                      <a:r>
                        <a:rPr lang="cs-CZ" sz="1200">
                          <a:latin typeface="Tabac Sans"/>
                          <a:cs typeface="Calibri"/>
                        </a:rPr>
                        <a:t>in a shared flat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bl>
          </a:graphicData>
        </a:graphic>
      </p:graphicFrame>
      <p:graphicFrame>
        <p:nvGraphicFramePr>
          <p:cNvPr id="10" name="Tabulka 9">
            <a:extLst>
              <a:ext uri="{FF2B5EF4-FFF2-40B4-BE49-F238E27FC236}">
                <a16:creationId xmlns:a16="http://schemas.microsoft.com/office/drawing/2014/main" id="{918B35E6-7741-D8E2-3C1D-08BDE388CEAF}"/>
              </a:ext>
            </a:extLst>
          </p:cNvPr>
          <p:cNvGraphicFramePr>
            <a:graphicFrameLocks noGrp="1"/>
          </p:cNvGraphicFramePr>
          <p:nvPr/>
        </p:nvGraphicFramePr>
        <p:xfrm>
          <a:off x="4202694" y="2193334"/>
          <a:ext cx="2952000" cy="18354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078969386"/>
                    </a:ext>
                  </a:extLst>
                </a:gridCol>
                <a:gridCol w="2232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FOOD AND DRINKS</a:t>
                      </a:r>
                    </a:p>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4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lunch in a student canteen</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8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lunch in restaurant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3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cup of coffee in a café</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6325336"/>
                  </a:ext>
                </a:extLst>
              </a:tr>
            </a:tbl>
          </a:graphicData>
        </a:graphic>
      </p:graphicFrame>
      <p:sp>
        <p:nvSpPr>
          <p:cNvPr id="101" name="TextovéPole 100">
            <a:extLst>
              <a:ext uri="{FF2B5EF4-FFF2-40B4-BE49-F238E27FC236}">
                <a16:creationId xmlns:a16="http://schemas.microsoft.com/office/drawing/2014/main" id="{EBE86157-DE51-4BA8-BD3D-76DA1B2FE3F8}"/>
              </a:ext>
            </a:extLst>
          </p:cNvPr>
          <p:cNvSpPr txBox="1"/>
          <p:nvPr/>
        </p:nvSpPr>
        <p:spPr>
          <a:xfrm>
            <a:off x="697294" y="730494"/>
            <a:ext cx="7160667" cy="553998"/>
          </a:xfrm>
          <a:prstGeom prst="rect">
            <a:avLst/>
          </a:prstGeom>
          <a:noFill/>
        </p:spPr>
        <p:txBody>
          <a:bodyPr wrap="square" lIns="91440" tIns="45720" rIns="91440" bIns="45720" rtlCol="0" anchor="t">
            <a:spAutoFit/>
          </a:bodyPr>
          <a:lstStyle/>
          <a:p>
            <a:pPr>
              <a:lnSpc>
                <a:spcPts val="3600"/>
              </a:lnSpc>
            </a:pPr>
            <a:r>
              <a:rPr lang="cs-CZ" sz="3200" b="1">
                <a:solidFill>
                  <a:srgbClr val="E22F27"/>
                </a:solidFill>
                <a:latin typeface="Tabac Sans"/>
                <a:ea typeface="Tabac Sans"/>
                <a:cs typeface="Tabac Sans"/>
              </a:rPr>
              <a:t>Study. </a:t>
            </a:r>
            <a:r>
              <a:rPr lang="cs-CZ" sz="3200" b="1" err="1">
                <a:solidFill>
                  <a:srgbClr val="E22F27"/>
                </a:solidFill>
                <a:latin typeface="Tabac Sans"/>
                <a:ea typeface="Tabac Sans"/>
                <a:cs typeface="Tabac Sans"/>
              </a:rPr>
              <a:t>Travel</a:t>
            </a:r>
            <a:r>
              <a:rPr lang="cs-CZ" sz="3200" b="1">
                <a:solidFill>
                  <a:srgbClr val="E22F27"/>
                </a:solidFill>
                <a:latin typeface="Tabac Sans"/>
                <a:ea typeface="Tabac Sans"/>
                <a:cs typeface="Tabac Sans"/>
              </a:rPr>
              <a:t>. </a:t>
            </a:r>
            <a:r>
              <a:rPr lang="cs-CZ" sz="3200" b="1" err="1">
                <a:solidFill>
                  <a:srgbClr val="E22F27"/>
                </a:solidFill>
                <a:latin typeface="Tabac Sans"/>
                <a:ea typeface="Tabac Sans"/>
                <a:cs typeface="Tabac Sans"/>
              </a:rPr>
              <a:t>Work</a:t>
            </a:r>
            <a:r>
              <a:rPr lang="cs-CZ" sz="3200" b="1">
                <a:solidFill>
                  <a:srgbClr val="E22F27"/>
                </a:solidFill>
                <a:latin typeface="Tabac Sans"/>
                <a:ea typeface="Tabac Sans"/>
                <a:cs typeface="Tabac Sans"/>
              </a:rPr>
              <a:t>. Live.</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5">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19">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1">
              <a:extLst>
                <a:ext uri="{BEBA8EAE-BF5A-486C-A8C5-ECC9F3942E4B}">
                  <a14:imgProps xmlns:a14="http://schemas.microsoft.com/office/drawing/2010/main">
                    <a14:imgLayer r:embed="rId22">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3">
              <a:extLst>
                <a:ext uri="{BEBA8EAE-BF5A-486C-A8C5-ECC9F3942E4B}">
                  <a14:imgProps xmlns:a14="http://schemas.microsoft.com/office/drawing/2010/main">
                    <a14:imgLayer r:embed="rId24">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5">
              <a:extLst>
                <a:ext uri="{BEBA8EAE-BF5A-486C-A8C5-ECC9F3942E4B}">
                  <a14:imgProps xmlns:a14="http://schemas.microsoft.com/office/drawing/2010/main">
                    <a14:imgLayer r:embed="rId26">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7">
              <a:extLst>
                <a:ext uri="{BEBA8EAE-BF5A-486C-A8C5-ECC9F3942E4B}">
                  <a14:imgProps xmlns:a14="http://schemas.microsoft.com/office/drawing/2010/main">
                    <a14:imgLayer r:embed="rId28">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29">
              <a:extLst>
                <a:ext uri="{BEBA8EAE-BF5A-486C-A8C5-ECC9F3942E4B}">
                  <a14:imgProps xmlns:a14="http://schemas.microsoft.com/office/drawing/2010/main">
                    <a14:imgLayer r:embed="rId30">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pic>
        <p:nvPicPr>
          <p:cNvPr id="18" name="Grafický objekt 17">
            <a:extLst>
              <a:ext uri="{FF2B5EF4-FFF2-40B4-BE49-F238E27FC236}">
                <a16:creationId xmlns:a16="http://schemas.microsoft.com/office/drawing/2014/main" id="{9D0C0690-A649-B6ED-E199-14DC92D9AEE8}"/>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3329719" y="2202229"/>
            <a:ext cx="228600" cy="228600"/>
          </a:xfrm>
          <a:prstGeom prst="rect">
            <a:avLst/>
          </a:prstGeom>
        </p:spPr>
      </p:pic>
      <p:pic>
        <p:nvPicPr>
          <p:cNvPr id="19" name="Grafický objekt 18">
            <a:extLst>
              <a:ext uri="{FF2B5EF4-FFF2-40B4-BE49-F238E27FC236}">
                <a16:creationId xmlns:a16="http://schemas.microsoft.com/office/drawing/2014/main" id="{AFD054A6-33FB-9C9C-0B82-5A0E1F3C3386}"/>
              </a:ext>
            </a:extLst>
          </p:cNvPr>
          <p:cNvPicPr>
            <a:picLocks noChangeAspect="1"/>
          </p:cNvPicPr>
          <p:nvPr/>
        </p:nvPicPr>
        <p:blipFill>
          <a:blip r:embed="rId33">
            <a:extLst>
              <a:ext uri="{96DAC541-7B7A-43D3-8B79-37D633B846F1}">
                <asvg:svgBlip xmlns:asvg="http://schemas.microsoft.com/office/drawing/2016/SVG/main" r:embed="rId34"/>
              </a:ext>
            </a:extLst>
          </a:blip>
          <a:srcRect/>
          <a:stretch/>
        </p:blipFill>
        <p:spPr>
          <a:xfrm>
            <a:off x="6895671" y="2199054"/>
            <a:ext cx="228600" cy="228600"/>
          </a:xfrm>
          <a:prstGeom prst="rect">
            <a:avLst/>
          </a:prstGeom>
        </p:spPr>
      </p:pic>
      <p:pic>
        <p:nvPicPr>
          <p:cNvPr id="20" name="Grafický objekt 19">
            <a:extLst>
              <a:ext uri="{FF2B5EF4-FFF2-40B4-BE49-F238E27FC236}">
                <a16:creationId xmlns:a16="http://schemas.microsoft.com/office/drawing/2014/main" id="{051A51B8-AD3A-8B28-95A2-6B02674B3866}"/>
              </a:ext>
            </a:extLst>
          </p:cNvPr>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10378396" y="2223401"/>
            <a:ext cx="228600" cy="228600"/>
          </a:xfrm>
          <a:prstGeom prst="rect">
            <a:avLst/>
          </a:prstGeom>
        </p:spPr>
      </p:pic>
      <p:sp>
        <p:nvSpPr>
          <p:cNvPr id="24" name="TextovéPole 23">
            <a:extLst>
              <a:ext uri="{FF2B5EF4-FFF2-40B4-BE49-F238E27FC236}">
                <a16:creationId xmlns:a16="http://schemas.microsoft.com/office/drawing/2014/main" id="{91758E78-20D6-21DA-4757-A3700C7D7697}"/>
              </a:ext>
            </a:extLst>
          </p:cNvPr>
          <p:cNvSpPr txBox="1"/>
          <p:nvPr/>
        </p:nvSpPr>
        <p:spPr>
          <a:xfrm>
            <a:off x="7727873" y="3690321"/>
            <a:ext cx="3134124" cy="461665"/>
          </a:xfrm>
          <a:prstGeom prst="rect">
            <a:avLst/>
          </a:prstGeom>
          <a:noFill/>
        </p:spPr>
        <p:txBody>
          <a:bodyPr wrap="square">
            <a:spAutoFit/>
          </a:bodyPr>
          <a:lstStyle/>
          <a:p>
            <a:r>
              <a:rPr lang="en-US" sz="1200">
                <a:latin typeface="Tabac Sans" panose="02000000000000000000" pitchFamily="2" charset="-18"/>
                <a:ea typeface="Tabac Sans" panose="02000000000000000000" pitchFamily="2" charset="-18"/>
                <a:cs typeface="Tabac Sans" panose="02000000000000000000" pitchFamily="2" charset="-18"/>
              </a:rPr>
              <a:t>Enjoy </a:t>
            </a:r>
            <a:r>
              <a:rPr lang="en-US" sz="1200" b="1">
                <a:latin typeface="Tabac Sans" panose="02000000000000000000" pitchFamily="2" charset="-18"/>
                <a:ea typeface="Tabac Sans" panose="02000000000000000000" pitchFamily="2" charset="-18"/>
                <a:cs typeface="Tabac Sans" panose="02000000000000000000" pitchFamily="2" charset="-18"/>
              </a:rPr>
              <a:t>discounts</a:t>
            </a:r>
            <a:r>
              <a:rPr lang="en-US" sz="1200">
                <a:latin typeface="Tabac Sans" panose="02000000000000000000" pitchFamily="2" charset="-18"/>
                <a:ea typeface="Tabac Sans" panose="02000000000000000000" pitchFamily="2" charset="-18"/>
                <a:cs typeface="Tabac Sans" panose="02000000000000000000" pitchFamily="2" charset="-18"/>
              </a:rPr>
              <a:t> at restaurants, cafes,</a:t>
            </a:r>
            <a:br>
              <a:rPr lang="en-US" sz="1200">
                <a:latin typeface="Tabac Sans" panose="02000000000000000000" pitchFamily="2" charset="-18"/>
                <a:ea typeface="Tabac Sans" panose="02000000000000000000" pitchFamily="2" charset="-18"/>
                <a:cs typeface="Tabac Sans" panose="02000000000000000000" pitchFamily="2" charset="-18"/>
              </a:rPr>
            </a:br>
            <a:r>
              <a:rPr lang="en-US" sz="1200">
                <a:latin typeface="Tabac Sans" panose="02000000000000000000" pitchFamily="2" charset="-18"/>
                <a:ea typeface="Tabac Sans" panose="02000000000000000000" pitchFamily="2" charset="-18"/>
                <a:cs typeface="Tabac Sans" panose="02000000000000000000" pitchFamily="2" charset="-18"/>
              </a:rPr>
              <a:t>gyms or on travel</a:t>
            </a:r>
            <a:r>
              <a:rPr lang="cs-CZ" sz="1200">
                <a:latin typeface="Tabac Sans" panose="02000000000000000000" pitchFamily="2" charset="-18"/>
                <a:ea typeface="Tabac Sans" panose="02000000000000000000" pitchFamily="2" charset="-18"/>
                <a:cs typeface="Tabac Sans" panose="02000000000000000000" pitchFamily="2" charset="-18"/>
              </a:rPr>
              <a:t> </a:t>
            </a:r>
            <a:r>
              <a:rPr lang="en-US" sz="1200">
                <a:latin typeface="Tabac Sans" panose="02000000000000000000" pitchFamily="2" charset="-18"/>
                <a:ea typeface="Tabac Sans" panose="02000000000000000000" pitchFamily="2" charset="-18"/>
                <a:cs typeface="Tabac Sans" panose="02000000000000000000" pitchFamily="2" charset="-18"/>
              </a:rPr>
              <a:t>with your </a:t>
            </a:r>
            <a:r>
              <a:rPr lang="en-US" sz="1200" b="1">
                <a:latin typeface="Tabac Sans" panose="02000000000000000000" pitchFamily="2" charset="-18"/>
                <a:ea typeface="Tabac Sans" panose="02000000000000000000" pitchFamily="2" charset="-18"/>
                <a:cs typeface="Tabac Sans" panose="02000000000000000000" pitchFamily="2" charset="-18"/>
              </a:rPr>
              <a:t>student</a:t>
            </a:r>
            <a:r>
              <a:rPr lang="en-US" sz="1200">
                <a:latin typeface="Tabac Sans" panose="02000000000000000000" pitchFamily="2" charset="-18"/>
                <a:ea typeface="Tabac Sans" panose="02000000000000000000" pitchFamily="2" charset="-18"/>
                <a:cs typeface="Tabac Sans" panose="02000000000000000000" pitchFamily="2" charset="-18"/>
              </a:rPr>
              <a:t> </a:t>
            </a:r>
            <a:r>
              <a:rPr lang="en-US" sz="1200" b="1">
                <a:latin typeface="Tabac Sans" panose="02000000000000000000" pitchFamily="2" charset="-18"/>
                <a:ea typeface="Tabac Sans" panose="02000000000000000000" pitchFamily="2" charset="-18"/>
                <a:cs typeface="Tabac Sans" panose="02000000000000000000" pitchFamily="2" charset="-18"/>
              </a:rPr>
              <a:t>card</a:t>
            </a:r>
            <a:r>
              <a:rPr lang="en-US" sz="1200">
                <a:latin typeface="Tabac Sans" panose="02000000000000000000" pitchFamily="2" charset="-18"/>
                <a:ea typeface="Tabac Sans" panose="02000000000000000000" pitchFamily="2" charset="-18"/>
                <a:cs typeface="Tabac Sans" panose="02000000000000000000" pitchFamily="2" charset="-18"/>
              </a:rPr>
              <a:t>!</a:t>
            </a:r>
          </a:p>
        </p:txBody>
      </p:sp>
      <p:graphicFrame>
        <p:nvGraphicFramePr>
          <p:cNvPr id="34" name="Tabulka 33">
            <a:extLst>
              <a:ext uri="{FF2B5EF4-FFF2-40B4-BE49-F238E27FC236}">
                <a16:creationId xmlns:a16="http://schemas.microsoft.com/office/drawing/2014/main" id="{7FBE785F-F96D-2CCA-A00C-2D8ED682826B}"/>
              </a:ext>
            </a:extLst>
          </p:cNvPr>
          <p:cNvGraphicFramePr>
            <a:graphicFrameLocks noGrp="1"/>
          </p:cNvGraphicFramePr>
          <p:nvPr/>
        </p:nvGraphicFramePr>
        <p:xfrm>
          <a:off x="4166695" y="4570323"/>
          <a:ext cx="2987999" cy="907320"/>
        </p:xfrm>
        <a:graphic>
          <a:graphicData uri="http://schemas.openxmlformats.org/drawingml/2006/table">
            <a:tbl>
              <a:tblPr firstRow="1" bandRow="1">
                <a:tableStyleId>{5C22544A-7EE6-4342-B048-85BDC9FD1C3A}</a:tableStyleId>
              </a:tblPr>
              <a:tblGrid>
                <a:gridCol w="2987999">
                  <a:extLst>
                    <a:ext uri="{9D8B030D-6E8A-4147-A177-3AD203B41FA5}">
                      <a16:colId xmlns:a16="http://schemas.microsoft.com/office/drawing/2014/main" val="1078969386"/>
                    </a:ext>
                  </a:extLst>
                </a:gridCol>
              </a:tblGrid>
              <a:tr h="216000">
                <a:tc>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POSSIBILITY</a:t>
                      </a:r>
                      <a:b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br>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TO WORK</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while studying</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35" name="Tabulka 34">
            <a:extLst>
              <a:ext uri="{FF2B5EF4-FFF2-40B4-BE49-F238E27FC236}">
                <a16:creationId xmlns:a16="http://schemas.microsoft.com/office/drawing/2014/main" id="{011EC119-9874-E78A-4EB1-FCCFE66BED8A}"/>
              </a:ext>
            </a:extLst>
          </p:cNvPr>
          <p:cNvGraphicFramePr>
            <a:graphicFrameLocks noGrp="1"/>
          </p:cNvGraphicFramePr>
          <p:nvPr>
            <p:extLst>
              <p:ext uri="{D42A27DB-BD31-4B8C-83A1-F6EECF244321}">
                <p14:modId xmlns:p14="http://schemas.microsoft.com/office/powerpoint/2010/main" val="1725820284"/>
              </p:ext>
            </p:extLst>
          </p:nvPr>
        </p:nvGraphicFramePr>
        <p:xfrm>
          <a:off x="784822" y="4570323"/>
          <a:ext cx="2808000" cy="1090200"/>
        </p:xfrm>
        <a:graphic>
          <a:graphicData uri="http://schemas.openxmlformats.org/drawingml/2006/table">
            <a:tbl>
              <a:tblPr firstRow="1" bandRow="1">
                <a:tableStyleId>{5C22544A-7EE6-4342-B048-85BDC9FD1C3A}</a:tableStyleId>
              </a:tblPr>
              <a:tblGrid>
                <a:gridCol w="2808000">
                  <a:extLst>
                    <a:ext uri="{9D8B030D-6E8A-4147-A177-3AD203B41FA5}">
                      <a16:colId xmlns:a16="http://schemas.microsoft.com/office/drawing/2014/main" val="1078969386"/>
                    </a:ext>
                  </a:extLst>
                </a:gridCol>
              </a:tblGrid>
              <a:tr h="216000">
                <a:tc>
                  <a:txBody>
                    <a:bodyPr/>
                    <a:lstStyle/>
                    <a:p>
                      <a:pPr algn="l"/>
                      <a:r>
                        <a:rPr lang="cs-CZ" sz="1400">
                          <a:solidFill>
                            <a:schemeClr val="tx1"/>
                          </a:solidFill>
                          <a:latin typeface="Tabac Sans"/>
                          <a:ea typeface="Tabac Sans"/>
                          <a:cs typeface="Tabac Sans"/>
                        </a:rPr>
                        <a:t>FREE ENTRY INTO THE</a:t>
                      </a:r>
                      <a:br>
                        <a:rPr lang="cs-CZ" sz="1400">
                          <a:solidFill>
                            <a:srgbClr val="000000"/>
                          </a:solidFill>
                          <a:latin typeface="Tabac Sans"/>
                          <a:ea typeface="Tabac Sans"/>
                          <a:cs typeface="Tabac Sans"/>
                        </a:rPr>
                      </a:br>
                      <a:r>
                        <a:rPr lang="cs-CZ" sz="1400">
                          <a:solidFill>
                            <a:schemeClr val="tx1"/>
                          </a:solidFill>
                          <a:latin typeface="Tabac Sans"/>
                          <a:ea typeface="Tabac Sans"/>
                          <a:cs typeface="Tabac Sans"/>
                        </a:rPr>
                        <a:t>LABOUR MARKET</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spcAft>
                          <a:spcPts val="800"/>
                        </a:spcAft>
                        <a:buClr>
                          <a:schemeClr val="tx1"/>
                        </a:buClr>
                      </a:pPr>
                      <a:r>
                        <a:rPr lang="cs-CZ" sz="1200" kern="0">
                          <a:latin typeface="Tabac Sans"/>
                          <a:ea typeface="Tabac Sans"/>
                          <a:cs typeface="Tabac Sans"/>
                        </a:rPr>
                        <a:t>S</a:t>
                      </a:r>
                      <a:r>
                        <a:rPr lang="en-US" sz="1200" kern="0" err="1">
                          <a:latin typeface="Tabac Sans"/>
                          <a:ea typeface="Tabac Sans"/>
                          <a:cs typeface="Tabac Sans"/>
                        </a:rPr>
                        <a:t>tay</a:t>
                      </a:r>
                      <a:r>
                        <a:rPr lang="en-US" sz="1200" kern="0">
                          <a:latin typeface="Tabac Sans"/>
                          <a:ea typeface="Tabac Sans"/>
                          <a:cs typeface="Tabac Sans"/>
                        </a:rPr>
                        <a:t> </a:t>
                      </a:r>
                      <a:r>
                        <a:rPr lang="en-GB" sz="1200" kern="0">
                          <a:latin typeface="Tabac Sans"/>
                          <a:ea typeface="Tabac Sans"/>
                          <a:cs typeface="Tabac Sans"/>
                        </a:rPr>
                        <a:t>for up to 9 months </a:t>
                      </a:r>
                      <a:r>
                        <a:rPr lang="cs-CZ" sz="1200" kern="0" err="1">
                          <a:latin typeface="Tabac Sans"/>
                          <a:ea typeface="Tabac Sans"/>
                          <a:cs typeface="Tabac Sans"/>
                        </a:rPr>
                        <a:t>after</a:t>
                      </a:r>
                      <a:r>
                        <a:rPr lang="cs-CZ" sz="1200" kern="0">
                          <a:latin typeface="Tabac Sans"/>
                          <a:ea typeface="Tabac Sans"/>
                          <a:cs typeface="Tabac Sans"/>
                        </a:rPr>
                        <a:t> </a:t>
                      </a:r>
                      <a:r>
                        <a:rPr lang="cs-CZ" sz="1200" kern="0" err="1">
                          <a:latin typeface="Tabac Sans"/>
                          <a:ea typeface="Tabac Sans"/>
                          <a:cs typeface="Tabac Sans"/>
                        </a:rPr>
                        <a:t>graduation</a:t>
                      </a:r>
                      <a:r>
                        <a:rPr lang="cs-CZ" sz="1200" kern="0">
                          <a:latin typeface="Tabac Sans"/>
                          <a:ea typeface="Tabac Sans"/>
                          <a:cs typeface="Tabac Sans"/>
                        </a:rPr>
                        <a:t> </a:t>
                      </a:r>
                      <a:r>
                        <a:rPr lang="en-GB" sz="1200" kern="0">
                          <a:latin typeface="Tabac Sans"/>
                          <a:ea typeface="Tabac Sans"/>
                          <a:cs typeface="Tabac Sans"/>
                        </a:rPr>
                        <a:t>to find a job or start a business</a:t>
                      </a:r>
                      <a:endParaRPr lang="cs-CZ" sz="1200" kern="0">
                        <a:latin typeface="Tabac Sans"/>
                        <a:ea typeface="Tabac Sans"/>
                        <a:cs typeface="Tabac Sans"/>
                      </a:endParaRP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pic>
        <p:nvPicPr>
          <p:cNvPr id="36" name="Grafický objekt 35">
            <a:extLst>
              <a:ext uri="{FF2B5EF4-FFF2-40B4-BE49-F238E27FC236}">
                <a16:creationId xmlns:a16="http://schemas.microsoft.com/office/drawing/2014/main" id="{C24C0D36-FFAE-5BA0-30FD-03FF41E057AC}"/>
              </a:ext>
            </a:extLst>
          </p:cNvPr>
          <p:cNvPicPr>
            <a:picLocks noChangeAspect="1"/>
          </p:cNvPicPr>
          <p:nvPr/>
        </p:nvPicPr>
        <p:blipFill>
          <a:blip r:embed="rId37">
            <a:extLst>
              <a:ext uri="{96DAC541-7B7A-43D3-8B79-37D633B846F1}">
                <asvg:svgBlip xmlns:asvg="http://schemas.microsoft.com/office/drawing/2016/SVG/main" r:embed="rId38"/>
              </a:ext>
            </a:extLst>
          </a:blip>
          <a:srcRect/>
          <a:stretch/>
        </p:blipFill>
        <p:spPr>
          <a:xfrm>
            <a:off x="6880550" y="4625450"/>
            <a:ext cx="228600" cy="228600"/>
          </a:xfrm>
          <a:prstGeom prst="rect">
            <a:avLst/>
          </a:prstGeom>
        </p:spPr>
      </p:pic>
      <p:pic>
        <p:nvPicPr>
          <p:cNvPr id="37" name="Grafický objekt 36">
            <a:extLst>
              <a:ext uri="{FF2B5EF4-FFF2-40B4-BE49-F238E27FC236}">
                <a16:creationId xmlns:a16="http://schemas.microsoft.com/office/drawing/2014/main" id="{B537C2F0-0260-95DD-F07D-744573E7A8D9}"/>
              </a:ext>
            </a:extLst>
          </p:cNvPr>
          <p:cNvPicPr>
            <a:picLocks noChangeAspect="1"/>
          </p:cNvPicPr>
          <p:nvPr/>
        </p:nvPicPr>
        <p:blipFill>
          <a:blip r:embed="rId39">
            <a:extLst>
              <a:ext uri="{96DAC541-7B7A-43D3-8B79-37D633B846F1}">
                <asvg:svgBlip xmlns:asvg="http://schemas.microsoft.com/office/drawing/2016/SVG/main" r:embed="rId40"/>
              </a:ext>
            </a:extLst>
          </a:blip>
          <a:srcRect/>
          <a:stretch/>
        </p:blipFill>
        <p:spPr>
          <a:xfrm>
            <a:off x="3329719" y="4628240"/>
            <a:ext cx="228600" cy="228600"/>
          </a:xfrm>
          <a:prstGeom prst="rect">
            <a:avLst/>
          </a:prstGeom>
        </p:spPr>
      </p:pic>
      <p:sp>
        <p:nvSpPr>
          <p:cNvPr id="2" name="TextovéPole 1">
            <a:extLst>
              <a:ext uri="{FF2B5EF4-FFF2-40B4-BE49-F238E27FC236}">
                <a16:creationId xmlns:a16="http://schemas.microsoft.com/office/drawing/2014/main" id="{EC678FCA-BD77-BD26-2DD0-F6A5923D7CC9}"/>
              </a:ext>
            </a:extLst>
          </p:cNvPr>
          <p:cNvSpPr txBox="1"/>
          <p:nvPr/>
        </p:nvSpPr>
        <p:spPr>
          <a:xfrm>
            <a:off x="678700" y="1207630"/>
            <a:ext cx="5910016" cy="553998"/>
          </a:xfrm>
          <a:prstGeom prst="rect">
            <a:avLst/>
          </a:prstGeom>
          <a:noFill/>
        </p:spPr>
        <p:txBody>
          <a:bodyPr wrap="square" lIns="91440" tIns="45720" rIns="91440" bIns="45720" rtlCol="0" anchor="t">
            <a:spAutoFit/>
          </a:bodyPr>
          <a:lstStyle>
            <a:defPPr>
              <a:defRPr lang="cs-CZ"/>
            </a:defPPr>
            <a:lvl1pPr>
              <a:lnSpc>
                <a:spcPts val="3600"/>
              </a:lnSpc>
              <a:defRPr sz="3200" b="1">
                <a:solidFill>
                  <a:srgbClr val="436AB3"/>
                </a:solidFill>
                <a:latin typeface="Tabac Sans" panose="02000000000000000000" pitchFamily="50" charset="-18"/>
                <a:ea typeface="Tabac Sans" panose="02000000000000000000" pitchFamily="50" charset="-18"/>
                <a:cs typeface="Tabac Sans" panose="02000000000000000000" pitchFamily="50" charset="-18"/>
              </a:defRPr>
            </a:lvl1pPr>
          </a:lstStyle>
          <a:p>
            <a:r>
              <a:rPr lang="cs-CZ" err="1">
                <a:latin typeface="Tabac Sans"/>
                <a:ea typeface="Tabac Sans"/>
                <a:cs typeface="Tabac Sans"/>
              </a:rPr>
              <a:t>The</a:t>
            </a:r>
            <a:r>
              <a:rPr lang="cs-CZ">
                <a:latin typeface="Tabac Sans"/>
                <a:ea typeface="Tabac Sans"/>
                <a:cs typeface="Tabac Sans"/>
              </a:rPr>
              <a:t> </a:t>
            </a:r>
            <a:r>
              <a:rPr lang="cs-CZ" err="1">
                <a:latin typeface="Tabac Sans"/>
                <a:ea typeface="Tabac Sans"/>
                <a:cs typeface="Tabac Sans"/>
              </a:rPr>
              <a:t>perfect</a:t>
            </a:r>
            <a:r>
              <a:rPr lang="cs-CZ">
                <a:latin typeface="Tabac Sans"/>
                <a:ea typeface="Tabac Sans"/>
                <a:cs typeface="Tabac Sans"/>
              </a:rPr>
              <a:t> balance.</a:t>
            </a:r>
          </a:p>
        </p:txBody>
      </p:sp>
      <p:pic>
        <p:nvPicPr>
          <p:cNvPr id="11" name="Obrázek 10">
            <a:extLst>
              <a:ext uri="{FF2B5EF4-FFF2-40B4-BE49-F238E27FC236}">
                <a16:creationId xmlns:a16="http://schemas.microsoft.com/office/drawing/2014/main" id="{B02DF0D4-7154-8774-05EA-4F4D9B5F765A}"/>
              </a:ext>
            </a:extLst>
          </p:cNvPr>
          <p:cNvPicPr>
            <a:picLocks noChangeAspect="1"/>
          </p:cNvPicPr>
          <p:nvPr/>
        </p:nvPicPr>
        <p:blipFill>
          <a:blip r:embed="rId41">
            <a:extLst>
              <a:ext uri="{28A0092B-C50C-407E-A947-70E740481C1C}">
                <a14:useLocalDpi xmlns:a14="http://schemas.microsoft.com/office/drawing/2010/main" val="0"/>
              </a:ext>
            </a:extLst>
          </a:blip>
          <a:srcRect/>
          <a:stretch/>
        </p:blipFill>
        <p:spPr>
          <a:xfrm rot="13648674">
            <a:off x="8438652" y="4931283"/>
            <a:ext cx="2802303" cy="2808185"/>
          </a:xfrm>
          <a:prstGeom prst="rect">
            <a:avLst/>
          </a:prstGeom>
        </p:spPr>
      </p:pic>
      <p:pic>
        <p:nvPicPr>
          <p:cNvPr id="12" name="Obrázek 11" descr="Obsah obrázku řada/pruh, design&#10;&#10;Popis se vygeneroval automaticky.">
            <a:extLst>
              <a:ext uri="{FF2B5EF4-FFF2-40B4-BE49-F238E27FC236}">
                <a16:creationId xmlns:a16="http://schemas.microsoft.com/office/drawing/2014/main" id="{076DE665-629F-CF27-9D70-1B2995D6E7F8}"/>
              </a:ext>
            </a:extLst>
          </p:cNvPr>
          <p:cNvPicPr>
            <a:picLocks noChangeAspect="1"/>
          </p:cNvPicPr>
          <p:nvPr/>
        </p:nvPicPr>
        <p:blipFill>
          <a:blip r:embed="rId42"/>
          <a:stretch>
            <a:fillRect/>
          </a:stretch>
        </p:blipFill>
        <p:spPr>
          <a:xfrm rot="18279617">
            <a:off x="7322472" y="5758011"/>
            <a:ext cx="2127381" cy="1523426"/>
          </a:xfrm>
          <a:prstGeom prst="rect">
            <a:avLst/>
          </a:prstGeom>
        </p:spPr>
      </p:pic>
    </p:spTree>
    <p:extLst>
      <p:ext uri="{BB962C8B-B14F-4D97-AF65-F5344CB8AC3E}">
        <p14:creationId xmlns:p14="http://schemas.microsoft.com/office/powerpoint/2010/main" val="6894009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1704136" y="713182"/>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a:t>
            </a:r>
          </a:p>
        </p:txBody>
      </p:sp>
      <p:sp>
        <p:nvSpPr>
          <p:cNvPr id="10" name="TextBox 4">
            <a:extLst>
              <a:ext uri="{FF2B5EF4-FFF2-40B4-BE49-F238E27FC236}">
                <a16:creationId xmlns:a16="http://schemas.microsoft.com/office/drawing/2014/main" id="{EB437242-5B89-D6F0-F68F-15578624C4E6}"/>
              </a:ext>
            </a:extLst>
          </p:cNvPr>
          <p:cNvSpPr txBox="1"/>
          <p:nvPr/>
        </p:nvSpPr>
        <p:spPr>
          <a:xfrm>
            <a:off x="1704136" y="3323036"/>
            <a:ext cx="4790808"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STUDENTS </a:t>
            </a:r>
            <a:r>
              <a:rPr lang="cs-CZ" sz="2400" b="1">
                <a:latin typeface="Tabac Sans"/>
                <a:ea typeface="Tabac Sans"/>
                <a:cs typeface="Tabac Sans"/>
              </a:rPr>
              <a:t>RATE </a:t>
            </a:r>
            <a:r>
              <a:rPr lang="cs-CZ" sz="2400">
                <a:latin typeface="Tabac Sans Light"/>
                <a:ea typeface="Tabac Sans Light"/>
                <a:cs typeface="Tabac Sans Light"/>
              </a:rPr>
              <a:t>THE PUBLIC TRANSPORTATION </a:t>
            </a:r>
            <a:r>
              <a:rPr lang="cs-CZ" sz="2400" b="1">
                <a:latin typeface="Tabac Sans"/>
                <a:ea typeface="Tabac Sans"/>
                <a:cs typeface="Tabac Sans"/>
              </a:rPr>
              <a:t>POSITIVELY </a:t>
            </a:r>
            <a:r>
              <a:rPr lang="cs-CZ" sz="2400">
                <a:latin typeface="Tabac Sans Light"/>
                <a:ea typeface="Tabac Sans Light"/>
                <a:cs typeface="Tabac Sans Light"/>
              </a:rPr>
              <a:t>IN TERMS OF VALUE AND QUALITY.</a:t>
            </a:r>
          </a:p>
        </p:txBody>
      </p:sp>
      <p:pic>
        <p:nvPicPr>
          <p:cNvPr id="14" name="Obrázek 13">
            <a:extLst>
              <a:ext uri="{FF2B5EF4-FFF2-40B4-BE49-F238E27FC236}">
                <a16:creationId xmlns:a16="http://schemas.microsoft.com/office/drawing/2014/main" id="{5C887221-1853-784E-721C-25455971C73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3914997">
            <a:off x="3260953" y="5818339"/>
            <a:ext cx="2528306" cy="2533613"/>
          </a:xfrm>
          <a:prstGeom prst="rect">
            <a:avLst/>
          </a:prstGeom>
        </p:spPr>
      </p:pic>
      <p:sp>
        <p:nvSpPr>
          <p:cNvPr id="2" name="Zástupný text 7">
            <a:extLst>
              <a:ext uri="{FF2B5EF4-FFF2-40B4-BE49-F238E27FC236}">
                <a16:creationId xmlns:a16="http://schemas.microsoft.com/office/drawing/2014/main" id="{DA9F45CC-F396-9408-D40F-B9EB0216E245}"/>
              </a:ext>
            </a:extLst>
          </p:cNvPr>
          <p:cNvSpPr txBox="1">
            <a:spLocks/>
          </p:cNvSpPr>
          <p:nvPr/>
        </p:nvSpPr>
        <p:spPr>
          <a:xfrm>
            <a:off x="3036960"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latin typeface="Tabac Sans"/>
                <a:ea typeface="Tabac Sans"/>
                <a:cs typeface="Tabac Sans"/>
              </a:rPr>
              <a:t>OUT OF 10</a:t>
            </a:r>
          </a:p>
        </p:txBody>
      </p:sp>
      <p:cxnSp>
        <p:nvCxnSpPr>
          <p:cNvPr id="4" name="Přímá spojnice 3">
            <a:extLst>
              <a:ext uri="{FF2B5EF4-FFF2-40B4-BE49-F238E27FC236}">
                <a16:creationId xmlns:a16="http://schemas.microsoft.com/office/drawing/2014/main" id="{A5252729-41A4-65E0-A352-653F885B955E}"/>
              </a:ext>
            </a:extLst>
          </p:cNvPr>
          <p:cNvCxnSpPr/>
          <p:nvPr/>
        </p:nvCxnSpPr>
        <p:spPr>
          <a:xfrm>
            <a:off x="1819981" y="5356399"/>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
        <p:nvSpPr>
          <p:cNvPr id="6" name="Zástupný text 7">
            <a:extLst>
              <a:ext uri="{FF2B5EF4-FFF2-40B4-BE49-F238E27FC236}">
                <a16:creationId xmlns:a16="http://schemas.microsoft.com/office/drawing/2014/main" id="{291F3CF2-B4B4-20CC-D4CC-62172FF19CD2}"/>
              </a:ext>
            </a:extLst>
          </p:cNvPr>
          <p:cNvSpPr txBox="1">
            <a:spLocks/>
          </p:cNvSpPr>
          <p:nvPr/>
        </p:nvSpPr>
        <p:spPr>
          <a:xfrm>
            <a:off x="6713542" y="713182"/>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a:t>
            </a:r>
          </a:p>
        </p:txBody>
      </p:sp>
      <p:sp>
        <p:nvSpPr>
          <p:cNvPr id="7" name="TextBox 4">
            <a:extLst>
              <a:ext uri="{FF2B5EF4-FFF2-40B4-BE49-F238E27FC236}">
                <a16:creationId xmlns:a16="http://schemas.microsoft.com/office/drawing/2014/main" id="{17F16FD9-15AB-DB46-C885-47FC1778B62E}"/>
              </a:ext>
            </a:extLst>
          </p:cNvPr>
          <p:cNvSpPr txBox="1"/>
          <p:nvPr/>
        </p:nvSpPr>
        <p:spPr>
          <a:xfrm>
            <a:off x="6713542" y="3323036"/>
            <a:ext cx="4790808"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RESPONDENTS </a:t>
            </a:r>
            <a:r>
              <a:rPr lang="cs-CZ" sz="2400" b="1">
                <a:latin typeface="Tabac Sans"/>
                <a:ea typeface="Tabac Sans"/>
                <a:cs typeface="Tabac Sans"/>
              </a:rPr>
              <a:t>HAVE A POSITIVE PERCEPTION </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cs-CZ" sz="2400">
                <a:latin typeface="Tabac Sans Light"/>
                <a:ea typeface="Tabac Sans Light"/>
                <a:cs typeface="Tabac Sans Light"/>
              </a:rPr>
              <a:t>OF THE CLARITY AND ACCESSIBILITY OF INFORMATION AT CZECH UNIVERSITIES. </a:t>
            </a:r>
          </a:p>
        </p:txBody>
      </p:sp>
      <p:sp>
        <p:nvSpPr>
          <p:cNvPr id="8" name="Zástupný text 7">
            <a:extLst>
              <a:ext uri="{FF2B5EF4-FFF2-40B4-BE49-F238E27FC236}">
                <a16:creationId xmlns:a16="http://schemas.microsoft.com/office/drawing/2014/main" id="{5CDB8B0C-15F2-3DC2-9624-DACBD81FD3C4}"/>
              </a:ext>
            </a:extLst>
          </p:cNvPr>
          <p:cNvSpPr txBox="1">
            <a:spLocks/>
          </p:cNvSpPr>
          <p:nvPr/>
        </p:nvSpPr>
        <p:spPr>
          <a:xfrm>
            <a:off x="8176992" y="2739089"/>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latin typeface="Tabac Sans"/>
                <a:ea typeface="Tabac Sans"/>
                <a:cs typeface="Tabac Sans"/>
              </a:rPr>
              <a:t>OUT OF 10</a:t>
            </a:r>
          </a:p>
        </p:txBody>
      </p:sp>
      <p:cxnSp>
        <p:nvCxnSpPr>
          <p:cNvPr id="11" name="Přímá spojnice 10">
            <a:extLst>
              <a:ext uri="{FF2B5EF4-FFF2-40B4-BE49-F238E27FC236}">
                <a16:creationId xmlns:a16="http://schemas.microsoft.com/office/drawing/2014/main" id="{0D36DE4C-8B49-9C37-787E-E118215B31A0}"/>
              </a:ext>
            </a:extLst>
          </p:cNvPr>
          <p:cNvCxnSpPr/>
          <p:nvPr/>
        </p:nvCxnSpPr>
        <p:spPr>
          <a:xfrm>
            <a:off x="6839684" y="5356399"/>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F7344253-1814-8A38-604D-9EE7A75FD0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3683640">
            <a:off x="10055205" y="-727396"/>
            <a:ext cx="2898288" cy="2635996"/>
          </a:xfrm>
          <a:prstGeom prst="rect">
            <a:avLst/>
          </a:prstGeom>
        </p:spPr>
      </p:pic>
      <p:pic>
        <p:nvPicPr>
          <p:cNvPr id="15" name="Obrázek 14" descr="Obsah obrázku vzor, puntíkaté, design, kruh&#10;&#10;Popis byl vytvořen automaticky">
            <a:extLst>
              <a:ext uri="{FF2B5EF4-FFF2-40B4-BE49-F238E27FC236}">
                <a16:creationId xmlns:a16="http://schemas.microsoft.com/office/drawing/2014/main" id="{D6C3652D-4D45-EE8D-0002-BFB982DB94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3822" y="-699355"/>
            <a:ext cx="1967988" cy="1836423"/>
          </a:xfrm>
          <a:prstGeom prst="rect">
            <a:avLst/>
          </a:prstGeom>
        </p:spPr>
      </p:pic>
    </p:spTree>
    <p:extLst>
      <p:ext uri="{BB962C8B-B14F-4D97-AF65-F5344CB8AC3E}">
        <p14:creationId xmlns:p14="http://schemas.microsoft.com/office/powerpoint/2010/main" val="352494141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Obrázek 27" descr="Obsah obrázku oblečení, kreslené, kresba, skica&#10;&#10;Popis byl vytvořen automaticky">
            <a:extLst>
              <a:ext uri="{FF2B5EF4-FFF2-40B4-BE49-F238E27FC236}">
                <a16:creationId xmlns:a16="http://schemas.microsoft.com/office/drawing/2014/main" id="{40295246-42BF-4B92-1E94-E6B0BD2A31B7}"/>
              </a:ext>
            </a:extLst>
          </p:cNvPr>
          <p:cNvPicPr>
            <a:picLocks noChangeAspect="1"/>
          </p:cNvPicPr>
          <p:nvPr/>
        </p:nvPicPr>
        <p:blipFill rotWithShape="1">
          <a:blip r:embed="rId3">
            <a:extLst>
              <a:ext uri="{28A0092B-C50C-407E-A947-70E740481C1C}">
                <a14:useLocalDpi xmlns:a14="http://schemas.microsoft.com/office/drawing/2010/main" val="0"/>
              </a:ext>
            </a:extLst>
          </a:blip>
          <a:srcRect l="6836" t="9510" r="12791" b="19611"/>
          <a:stretch/>
        </p:blipFill>
        <p:spPr>
          <a:xfrm>
            <a:off x="7645238" y="715195"/>
            <a:ext cx="3919135" cy="5689177"/>
          </a:xfrm>
          <a:prstGeom prst="rect">
            <a:avLst/>
          </a:prstGeom>
        </p:spPr>
      </p:pic>
      <p:graphicFrame>
        <p:nvGraphicFramePr>
          <p:cNvPr id="8" name="Tabulka 7">
            <a:extLst>
              <a:ext uri="{FF2B5EF4-FFF2-40B4-BE49-F238E27FC236}">
                <a16:creationId xmlns:a16="http://schemas.microsoft.com/office/drawing/2014/main" id="{8F34C054-1C3C-DA7A-FFFD-7CA270637CC0}"/>
              </a:ext>
            </a:extLst>
          </p:cNvPr>
          <p:cNvGraphicFramePr>
            <a:graphicFrameLocks noGrp="1"/>
          </p:cNvGraphicFramePr>
          <p:nvPr>
            <p:extLst>
              <p:ext uri="{D42A27DB-BD31-4B8C-83A1-F6EECF244321}">
                <p14:modId xmlns:p14="http://schemas.microsoft.com/office/powerpoint/2010/main" val="4236821744"/>
              </p:ext>
            </p:extLst>
          </p:nvPr>
        </p:nvGraphicFramePr>
        <p:xfrm>
          <a:off x="3979530" y="2040802"/>
          <a:ext cx="1440000" cy="639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LANGUAGE</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Czech</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3" name="TextovéPole 2">
            <a:extLst>
              <a:ext uri="{FF2B5EF4-FFF2-40B4-BE49-F238E27FC236}">
                <a16:creationId xmlns:a16="http://schemas.microsoft.com/office/drawing/2014/main" id="{5ADFACD6-7935-C71B-45E5-87666787D4BE}"/>
              </a:ext>
            </a:extLst>
          </p:cNvPr>
          <p:cNvSpPr txBox="1"/>
          <p:nvPr/>
        </p:nvSpPr>
        <p:spPr>
          <a:xfrm>
            <a:off x="1076734" y="825744"/>
            <a:ext cx="6603391" cy="784830"/>
          </a:xfrm>
          <a:prstGeom prst="rect">
            <a:avLst/>
          </a:prstGeom>
          <a:noFill/>
        </p:spPr>
        <p:txBody>
          <a:bodyPr wrap="square" lIns="91440" tIns="45720" rIns="91440" bIns="45720" rtlCol="0" anchor="t">
            <a:spAutoFit/>
          </a:bodyPr>
          <a:lstStyle/>
          <a:p>
            <a:r>
              <a:rPr lang="cs-CZ" sz="4500" b="1" err="1">
                <a:solidFill>
                  <a:srgbClr val="E22F27"/>
                </a:solidFill>
                <a:latin typeface="Tabac Sans"/>
              </a:rPr>
              <a:t>Facts</a:t>
            </a:r>
            <a:r>
              <a:rPr lang="cs-CZ" sz="4500" b="1">
                <a:solidFill>
                  <a:srgbClr val="E22F27"/>
                </a:solidFill>
                <a:latin typeface="Tabac Sans"/>
              </a:rPr>
              <a:t> and </a:t>
            </a:r>
            <a:r>
              <a:rPr lang="cs-CZ" sz="4500" b="1" err="1">
                <a:solidFill>
                  <a:srgbClr val="E22F27"/>
                </a:solidFill>
                <a:latin typeface="Tabac Sans"/>
              </a:rPr>
              <a:t>figures</a:t>
            </a:r>
            <a:endParaRPr lang="cs-CZ" sz="4500" b="1">
              <a:solidFill>
                <a:srgbClr val="E22F27"/>
              </a:solidFill>
              <a:latin typeface="Tabac Sans"/>
              <a:ea typeface="Tabac Sans"/>
              <a:cs typeface="Tabac Sans"/>
            </a:endParaRPr>
          </a:p>
        </p:txBody>
      </p:sp>
      <p:graphicFrame>
        <p:nvGraphicFramePr>
          <p:cNvPr id="7" name="Tabulka 6">
            <a:extLst>
              <a:ext uri="{FF2B5EF4-FFF2-40B4-BE49-F238E27FC236}">
                <a16:creationId xmlns:a16="http://schemas.microsoft.com/office/drawing/2014/main" id="{1FC09D9D-7F3D-64FA-A55F-6CD65377AB81}"/>
              </a:ext>
            </a:extLst>
          </p:cNvPr>
          <p:cNvGraphicFramePr>
            <a:graphicFrameLocks noGrp="1"/>
          </p:cNvGraphicFramePr>
          <p:nvPr>
            <p:extLst>
              <p:ext uri="{D42A27DB-BD31-4B8C-83A1-F6EECF244321}">
                <p14:modId xmlns:p14="http://schemas.microsoft.com/office/powerpoint/2010/main" val="1026540082"/>
              </p:ext>
            </p:extLst>
          </p:nvPr>
        </p:nvGraphicFramePr>
        <p:xfrm>
          <a:off x="5748313" y="2040802"/>
          <a:ext cx="1512000" cy="63984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078969386"/>
                    </a:ext>
                  </a:extLst>
                </a:gridCol>
              </a:tblGrid>
              <a:tr h="252000">
                <a:tc>
                  <a:txBody>
                    <a:bodyPr/>
                    <a:lstStyle/>
                    <a:p>
                      <a:pPr algn="l"/>
                      <a:r>
                        <a:rPr lang="cs-CZ" sz="1200" b="0" kern="1200">
                          <a:solidFill>
                            <a:srgbClr val="436AB3"/>
                          </a:solidFill>
                          <a:latin typeface="Tabac Sans Light"/>
                          <a:ea typeface="Tabac Sans Light"/>
                          <a:cs typeface="Tabac Sans Light"/>
                        </a:rPr>
                        <a:t>CAPITAL</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Prague</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9" name="Tabulka 8">
            <a:extLst>
              <a:ext uri="{FF2B5EF4-FFF2-40B4-BE49-F238E27FC236}">
                <a16:creationId xmlns:a16="http://schemas.microsoft.com/office/drawing/2014/main" id="{A7215DBD-174A-42F8-DC9C-76D4C709FA3F}"/>
              </a:ext>
            </a:extLst>
          </p:cNvPr>
          <p:cNvGraphicFramePr>
            <a:graphicFrameLocks noGrp="1"/>
          </p:cNvGraphicFramePr>
          <p:nvPr>
            <p:extLst>
              <p:ext uri="{D42A27DB-BD31-4B8C-83A1-F6EECF244321}">
                <p14:modId xmlns:p14="http://schemas.microsoft.com/office/powerpoint/2010/main" val="1441806102"/>
              </p:ext>
            </p:extLst>
          </p:nvPr>
        </p:nvGraphicFramePr>
        <p:xfrm>
          <a:off x="3976702" y="3010607"/>
          <a:ext cx="1440000" cy="639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POPULATION</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10,6 milion</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16" name="Tabulka 15">
            <a:extLst>
              <a:ext uri="{FF2B5EF4-FFF2-40B4-BE49-F238E27FC236}">
                <a16:creationId xmlns:a16="http://schemas.microsoft.com/office/drawing/2014/main" id="{0633F179-9EB3-7396-40EF-A3575B3DC6C0}"/>
              </a:ext>
            </a:extLst>
          </p:cNvPr>
          <p:cNvGraphicFramePr>
            <a:graphicFrameLocks noGrp="1"/>
          </p:cNvGraphicFramePr>
          <p:nvPr>
            <p:extLst>
              <p:ext uri="{D42A27DB-BD31-4B8C-83A1-F6EECF244321}">
                <p14:modId xmlns:p14="http://schemas.microsoft.com/office/powerpoint/2010/main" val="2828982714"/>
              </p:ext>
            </p:extLst>
          </p:nvPr>
        </p:nvGraphicFramePr>
        <p:xfrm>
          <a:off x="1158356" y="2040802"/>
          <a:ext cx="2525104" cy="639840"/>
        </p:xfrm>
        <a:graphic>
          <a:graphicData uri="http://schemas.openxmlformats.org/drawingml/2006/table">
            <a:tbl>
              <a:tblPr firstRow="1" bandRow="1">
                <a:tableStyleId>{5C22544A-7EE6-4342-B048-85BDC9FD1C3A}</a:tableStyleId>
              </a:tblPr>
              <a:tblGrid>
                <a:gridCol w="2525104">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CURRENCY</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a:latin typeface="Tabac Sans"/>
                          <a:ea typeface="Tabac Sans"/>
                          <a:cs typeface="Tabac Sans"/>
                        </a:rPr>
                        <a:t>Czech </a:t>
                      </a:r>
                      <a:r>
                        <a:rPr lang="cs-CZ" sz="1600" b="1" err="1">
                          <a:latin typeface="Tabac Sans"/>
                          <a:ea typeface="Tabac Sans"/>
                          <a:cs typeface="Tabac Sans"/>
                        </a:rPr>
                        <a:t>crown</a:t>
                      </a:r>
                      <a:r>
                        <a:rPr lang="cs-CZ" sz="1600" b="1">
                          <a:latin typeface="Tabac Sans"/>
                          <a:ea typeface="Tabac Sans"/>
                          <a:cs typeface="Tabac Sans"/>
                        </a:rPr>
                        <a:t>/CZK </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17" name="Tabulka 16">
            <a:extLst>
              <a:ext uri="{FF2B5EF4-FFF2-40B4-BE49-F238E27FC236}">
                <a16:creationId xmlns:a16="http://schemas.microsoft.com/office/drawing/2014/main" id="{0DBD4074-3F64-E0CA-EC65-B39932FC32D7}"/>
              </a:ext>
            </a:extLst>
          </p:cNvPr>
          <p:cNvGraphicFramePr>
            <a:graphicFrameLocks noGrp="1"/>
          </p:cNvGraphicFramePr>
          <p:nvPr>
            <p:extLst>
              <p:ext uri="{D42A27DB-BD31-4B8C-83A1-F6EECF244321}">
                <p14:modId xmlns:p14="http://schemas.microsoft.com/office/powerpoint/2010/main" val="2762941796"/>
              </p:ext>
            </p:extLst>
          </p:nvPr>
        </p:nvGraphicFramePr>
        <p:xfrm>
          <a:off x="5766346" y="3004494"/>
          <a:ext cx="1512000" cy="63984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EU MEMBER STATE</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err="1">
                          <a:latin typeface="Tabac Sans"/>
                          <a:ea typeface="Tabac Sans"/>
                          <a:cs typeface="Tabac Sans"/>
                        </a:rPr>
                        <a:t>Since</a:t>
                      </a:r>
                      <a:r>
                        <a:rPr lang="cs-CZ" sz="1600" b="1">
                          <a:latin typeface="Tabac Sans"/>
                          <a:ea typeface="Tabac Sans"/>
                          <a:cs typeface="Tabac Sans"/>
                        </a:rPr>
                        <a:t> 2004</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22" name="Tabulka 21">
            <a:extLst>
              <a:ext uri="{FF2B5EF4-FFF2-40B4-BE49-F238E27FC236}">
                <a16:creationId xmlns:a16="http://schemas.microsoft.com/office/drawing/2014/main" id="{9AE886EA-E11B-E792-3080-B4D3176736C0}"/>
              </a:ext>
            </a:extLst>
          </p:cNvPr>
          <p:cNvGraphicFramePr>
            <a:graphicFrameLocks noGrp="1"/>
          </p:cNvGraphicFramePr>
          <p:nvPr>
            <p:extLst>
              <p:ext uri="{D42A27DB-BD31-4B8C-83A1-F6EECF244321}">
                <p14:modId xmlns:p14="http://schemas.microsoft.com/office/powerpoint/2010/main" val="451087312"/>
              </p:ext>
            </p:extLst>
          </p:nvPr>
        </p:nvGraphicFramePr>
        <p:xfrm>
          <a:off x="1171724" y="3017766"/>
          <a:ext cx="2525104" cy="639840"/>
        </p:xfrm>
        <a:graphic>
          <a:graphicData uri="http://schemas.openxmlformats.org/drawingml/2006/table">
            <a:tbl>
              <a:tblPr firstRow="1" bandRow="1">
                <a:tableStyleId>{5C22544A-7EE6-4342-B048-85BDC9FD1C3A}</a:tableStyleId>
              </a:tblPr>
              <a:tblGrid>
                <a:gridCol w="2525104">
                  <a:extLst>
                    <a:ext uri="{9D8B030D-6E8A-4147-A177-3AD203B41FA5}">
                      <a16:colId xmlns:a16="http://schemas.microsoft.com/office/drawing/2014/main" val="1078969386"/>
                    </a:ext>
                  </a:extLst>
                </a:gridCol>
              </a:tblGrid>
              <a:tr h="252000">
                <a:tc>
                  <a:txBody>
                    <a:bodyPr/>
                    <a:lstStyle/>
                    <a:p>
                      <a:pPr algn="l"/>
                      <a:r>
                        <a:rPr lang="cs-CZ" sz="1200" b="0">
                          <a:solidFill>
                            <a:srgbClr val="436AB3"/>
                          </a:solidFill>
                          <a:latin typeface="Tabac Sans Light"/>
                          <a:ea typeface="Tabac Sans Light"/>
                          <a:cs typeface="Tabac Sans Light"/>
                        </a:rPr>
                        <a:t>AVERAGE TEMPERATURES</a:t>
                      </a:r>
                    </a:p>
                  </a:txBody>
                  <a:tcPr marL="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436AB3"/>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600" b="1" err="1">
                          <a:latin typeface="Tabac Sans"/>
                          <a:ea typeface="Tabac Sans"/>
                          <a:cs typeface="Tabac Sans"/>
                        </a:rPr>
                        <a:t>January</a:t>
                      </a:r>
                      <a:r>
                        <a:rPr lang="cs-CZ" sz="1600" b="1">
                          <a:latin typeface="Tabac Sans"/>
                          <a:ea typeface="Tabac Sans"/>
                          <a:cs typeface="Tabac Sans"/>
                        </a:rPr>
                        <a:t> -1°C/July 24°C</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36AB3"/>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pic>
        <p:nvPicPr>
          <p:cNvPr id="30" name="Obrázek 29" descr="Obsah obrázku vzor, puntíkaté, design, kruh&#10;&#10;Popis byl vytvořen automaticky">
            <a:extLst>
              <a:ext uri="{FF2B5EF4-FFF2-40B4-BE49-F238E27FC236}">
                <a16:creationId xmlns:a16="http://schemas.microsoft.com/office/drawing/2014/main" id="{94E68613-B270-9565-5944-ADE93EE5DEDE}"/>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rot="9828093">
            <a:off x="10477760" y="4380866"/>
            <a:ext cx="2211847" cy="2092990"/>
          </a:xfrm>
          <a:prstGeom prst="rect">
            <a:avLst/>
          </a:prstGeom>
        </p:spPr>
      </p:pic>
      <p:pic>
        <p:nvPicPr>
          <p:cNvPr id="4" name="Obrázek 3">
            <a:extLst>
              <a:ext uri="{FF2B5EF4-FFF2-40B4-BE49-F238E27FC236}">
                <a16:creationId xmlns:a16="http://schemas.microsoft.com/office/drawing/2014/main" id="{4D146E15-8F4A-DC9A-120C-4342CF537CDF}"/>
              </a:ext>
            </a:extLst>
          </p:cNvPr>
          <p:cNvPicPr>
            <a:picLocks noChangeAspect="1"/>
          </p:cNvPicPr>
          <p:nvPr/>
        </p:nvPicPr>
        <p:blipFill>
          <a:blip r:embed="rId33">
            <a:alphaModFix/>
            <a:extLst>
              <a:ext uri="{28A0092B-C50C-407E-A947-70E740481C1C}">
                <a14:useLocalDpi xmlns:a14="http://schemas.microsoft.com/office/drawing/2010/main" val="0"/>
              </a:ext>
            </a:extLst>
          </a:blip>
          <a:srcRect/>
          <a:stretch/>
        </p:blipFill>
        <p:spPr>
          <a:xfrm rot="1966498">
            <a:off x="1263241" y="3786116"/>
            <a:ext cx="2143514" cy="2148011"/>
          </a:xfrm>
          <a:prstGeom prst="rect">
            <a:avLst/>
          </a:prstGeom>
          <a:ln>
            <a:noFill/>
          </a:ln>
        </p:spPr>
      </p:pic>
      <p:sp>
        <p:nvSpPr>
          <p:cNvPr id="6" name="TextovéPole 5">
            <a:extLst>
              <a:ext uri="{FF2B5EF4-FFF2-40B4-BE49-F238E27FC236}">
                <a16:creationId xmlns:a16="http://schemas.microsoft.com/office/drawing/2014/main" id="{E54FB223-93B1-C17F-4A6C-4E7997CE16BE}"/>
              </a:ext>
            </a:extLst>
          </p:cNvPr>
          <p:cNvSpPr txBox="1"/>
          <p:nvPr/>
        </p:nvSpPr>
        <p:spPr>
          <a:xfrm>
            <a:off x="1329537" y="4647423"/>
            <a:ext cx="2010921" cy="523220"/>
          </a:xfrm>
          <a:prstGeom prst="rect">
            <a:avLst/>
          </a:prstGeom>
          <a:noFill/>
        </p:spPr>
        <p:txBody>
          <a:bodyPr wrap="square">
            <a:spAutoFit/>
          </a:bodyPr>
          <a:lstStyle/>
          <a:p>
            <a:pPr algn="l"/>
            <a:r>
              <a:rPr lang="cs-CZ" sz="1400" b="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HIGHER EDUCATION</a:t>
            </a:r>
            <a:br>
              <a:rPr lang="cs-CZ" sz="1400" b="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br>
            <a:r>
              <a:rPr lang="cs-CZ" sz="1400" b="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INSTITUTIONS (2024)</a:t>
            </a:r>
          </a:p>
        </p:txBody>
      </p:sp>
      <p:sp>
        <p:nvSpPr>
          <p:cNvPr id="10" name="TextovéPole 9">
            <a:extLst>
              <a:ext uri="{FF2B5EF4-FFF2-40B4-BE49-F238E27FC236}">
                <a16:creationId xmlns:a16="http://schemas.microsoft.com/office/drawing/2014/main" id="{91DEC69F-0929-714B-9A87-194B664D7A57}"/>
              </a:ext>
            </a:extLst>
          </p:cNvPr>
          <p:cNvSpPr txBox="1"/>
          <p:nvPr/>
        </p:nvSpPr>
        <p:spPr>
          <a:xfrm>
            <a:off x="3588713"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26</a:t>
            </a:r>
          </a:p>
        </p:txBody>
      </p:sp>
      <p:sp>
        <p:nvSpPr>
          <p:cNvPr id="11" name="TextovéPole 10">
            <a:extLst>
              <a:ext uri="{FF2B5EF4-FFF2-40B4-BE49-F238E27FC236}">
                <a16:creationId xmlns:a16="http://schemas.microsoft.com/office/drawing/2014/main" id="{B9389B5E-E96B-008C-ACC9-0C8E3B8F9390}"/>
              </a:ext>
            </a:extLst>
          </p:cNvPr>
          <p:cNvSpPr txBox="1"/>
          <p:nvPr/>
        </p:nvSpPr>
        <p:spPr>
          <a:xfrm>
            <a:off x="5068102"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26</a:t>
            </a:r>
          </a:p>
        </p:txBody>
      </p:sp>
      <p:sp>
        <p:nvSpPr>
          <p:cNvPr id="12" name="TextovéPole 11">
            <a:extLst>
              <a:ext uri="{FF2B5EF4-FFF2-40B4-BE49-F238E27FC236}">
                <a16:creationId xmlns:a16="http://schemas.microsoft.com/office/drawing/2014/main" id="{D255D1E7-47E3-29DF-7578-3BDC74E47E71}"/>
              </a:ext>
            </a:extLst>
          </p:cNvPr>
          <p:cNvSpPr txBox="1"/>
          <p:nvPr/>
        </p:nvSpPr>
        <p:spPr>
          <a:xfrm>
            <a:off x="6558158" y="4374169"/>
            <a:ext cx="1179910" cy="1015663"/>
          </a:xfrm>
          <a:prstGeom prst="rect">
            <a:avLst/>
          </a:prstGeom>
          <a:noFill/>
        </p:spPr>
        <p:txBody>
          <a:bodyPr wrap="square" rtlCol="0">
            <a:spAutoFit/>
          </a:bodyPr>
          <a:lstStyle/>
          <a:p>
            <a:r>
              <a:rPr lang="cs-CZ" sz="6000" b="1">
                <a:latin typeface="Tabac Sans" panose="02000000000000000000" pitchFamily="2" charset="-18"/>
                <a:ea typeface="Tabac Sans" panose="02000000000000000000" pitchFamily="2" charset="-18"/>
                <a:cs typeface="Tabac Sans" panose="02000000000000000000" pitchFamily="2" charset="-18"/>
              </a:rPr>
              <a:t>2</a:t>
            </a:r>
          </a:p>
        </p:txBody>
      </p:sp>
      <p:sp>
        <p:nvSpPr>
          <p:cNvPr id="13" name="TextovéPole 12">
            <a:extLst>
              <a:ext uri="{FF2B5EF4-FFF2-40B4-BE49-F238E27FC236}">
                <a16:creationId xmlns:a16="http://schemas.microsoft.com/office/drawing/2014/main" id="{D2FBC0C0-E1A6-503B-B55A-2C9C935FE6E5}"/>
              </a:ext>
            </a:extLst>
          </p:cNvPr>
          <p:cNvSpPr txBox="1"/>
          <p:nvPr/>
        </p:nvSpPr>
        <p:spPr>
          <a:xfrm>
            <a:off x="3588713" y="5209285"/>
            <a:ext cx="1179910"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PUBLIC</a:t>
            </a:r>
          </a:p>
        </p:txBody>
      </p:sp>
      <p:sp>
        <p:nvSpPr>
          <p:cNvPr id="14" name="TextovéPole 13">
            <a:extLst>
              <a:ext uri="{FF2B5EF4-FFF2-40B4-BE49-F238E27FC236}">
                <a16:creationId xmlns:a16="http://schemas.microsoft.com/office/drawing/2014/main" id="{72AA2B31-3E2E-ED55-EDC6-9E70A154DC3E}"/>
              </a:ext>
            </a:extLst>
          </p:cNvPr>
          <p:cNvSpPr txBox="1"/>
          <p:nvPr/>
        </p:nvSpPr>
        <p:spPr>
          <a:xfrm>
            <a:off x="5068102" y="5209285"/>
            <a:ext cx="1397758"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PRIVATE</a:t>
            </a:r>
          </a:p>
        </p:txBody>
      </p:sp>
      <p:sp>
        <p:nvSpPr>
          <p:cNvPr id="15" name="TextovéPole 14">
            <a:extLst>
              <a:ext uri="{FF2B5EF4-FFF2-40B4-BE49-F238E27FC236}">
                <a16:creationId xmlns:a16="http://schemas.microsoft.com/office/drawing/2014/main" id="{2D6B4418-7932-FB12-2BCD-932E0347748A}"/>
              </a:ext>
            </a:extLst>
          </p:cNvPr>
          <p:cNvSpPr txBox="1"/>
          <p:nvPr/>
        </p:nvSpPr>
        <p:spPr>
          <a:xfrm>
            <a:off x="6558158" y="5209285"/>
            <a:ext cx="1179910" cy="338554"/>
          </a:xfrm>
          <a:prstGeom prst="rect">
            <a:avLst/>
          </a:prstGeom>
          <a:noFill/>
        </p:spPr>
        <p:txBody>
          <a:bodyPr wrap="square" lIns="91440" tIns="45720" rIns="91440" bIns="45720" rtlCol="0" anchor="t">
            <a:spAutoFit/>
          </a:bodyPr>
          <a:lstStyle/>
          <a:p>
            <a:r>
              <a:rPr lang="cs-CZ" sz="1600">
                <a:solidFill>
                  <a:srgbClr val="436AB3"/>
                </a:solidFill>
                <a:latin typeface="Tabac Sans Light"/>
                <a:ea typeface="Tabac Sans Light"/>
                <a:cs typeface="Tabac Sans Light"/>
              </a:rPr>
              <a:t>STATE</a:t>
            </a:r>
          </a:p>
        </p:txBody>
      </p:sp>
      <p:cxnSp>
        <p:nvCxnSpPr>
          <p:cNvPr id="19" name="Přímá spojnice 18">
            <a:extLst>
              <a:ext uri="{FF2B5EF4-FFF2-40B4-BE49-F238E27FC236}">
                <a16:creationId xmlns:a16="http://schemas.microsoft.com/office/drawing/2014/main" id="{80E16B6D-3963-C811-11F1-5780A65E6018}"/>
              </a:ext>
            </a:extLst>
          </p:cNvPr>
          <p:cNvCxnSpPr>
            <a:cxnSpLocks/>
          </p:cNvCxnSpPr>
          <p:nvPr/>
        </p:nvCxnSpPr>
        <p:spPr>
          <a:xfrm>
            <a:off x="4849027" y="4607091"/>
            <a:ext cx="0" cy="900000"/>
          </a:xfrm>
          <a:prstGeom prst="line">
            <a:avLst/>
          </a:prstGeom>
          <a:ln w="19050" cap="rnd">
            <a:solidFill>
              <a:srgbClr val="436AB3"/>
            </a:solidFill>
            <a:prstDash val="sysDot"/>
          </a:ln>
        </p:spPr>
        <p:style>
          <a:lnRef idx="2">
            <a:schemeClr val="accent1"/>
          </a:lnRef>
          <a:fillRef idx="0">
            <a:schemeClr val="accent1"/>
          </a:fillRef>
          <a:effectRef idx="1">
            <a:schemeClr val="accent1"/>
          </a:effectRef>
          <a:fontRef idx="minor">
            <a:schemeClr val="tx1"/>
          </a:fontRef>
        </p:style>
      </p:cxnSp>
      <p:cxnSp>
        <p:nvCxnSpPr>
          <p:cNvPr id="20" name="Přímá spojnice 19">
            <a:extLst>
              <a:ext uri="{FF2B5EF4-FFF2-40B4-BE49-F238E27FC236}">
                <a16:creationId xmlns:a16="http://schemas.microsoft.com/office/drawing/2014/main" id="{7BF78980-D7C6-8109-C5B9-FBF4A3B42B52}"/>
              </a:ext>
            </a:extLst>
          </p:cNvPr>
          <p:cNvCxnSpPr>
            <a:cxnSpLocks/>
          </p:cNvCxnSpPr>
          <p:nvPr/>
        </p:nvCxnSpPr>
        <p:spPr>
          <a:xfrm>
            <a:off x="6339689" y="4607091"/>
            <a:ext cx="0" cy="900000"/>
          </a:xfrm>
          <a:prstGeom prst="line">
            <a:avLst/>
          </a:prstGeom>
          <a:ln w="19050" cap="rnd">
            <a:solidFill>
              <a:srgbClr val="436AB3"/>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90251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0EC82F-CD98-8CC4-E4CC-75C6D10EE947}"/>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4011502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Obsah obrázku oblečení, muž, osoba, boty&#10;&#10;Popis byl vytvořen automaticky">
            <a:extLst>
              <a:ext uri="{FF2B5EF4-FFF2-40B4-BE49-F238E27FC236}">
                <a16:creationId xmlns:a16="http://schemas.microsoft.com/office/drawing/2014/main" id="{6BC525C3-7346-0319-178E-49AEE943AC15}"/>
              </a:ext>
            </a:extLst>
          </p:cNvPr>
          <p:cNvPicPr>
            <a:picLocks noChangeAspect="1"/>
          </p:cNvPicPr>
          <p:nvPr/>
        </p:nvPicPr>
        <p:blipFill rotWithShape="1">
          <a:blip r:embed="rId3">
            <a:extLst>
              <a:ext uri="{28A0092B-C50C-407E-A947-70E740481C1C}">
                <a14:useLocalDpi xmlns:a14="http://schemas.microsoft.com/office/drawing/2010/main" val="0"/>
              </a:ext>
            </a:extLst>
          </a:blip>
          <a:srcRect t="10248" r="15683" b="7628"/>
          <a:stretch/>
        </p:blipFill>
        <p:spPr>
          <a:xfrm>
            <a:off x="6151322" y="1079221"/>
            <a:ext cx="5232491" cy="5096425"/>
          </a:xfrm>
          <a:prstGeom prst="rect">
            <a:avLst/>
          </a:pr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1084538" y="651068"/>
            <a:ext cx="10016073" cy="553998"/>
          </a:xfrm>
          <a:prstGeom prst="rect">
            <a:avLst/>
          </a:prstGeom>
          <a:noFill/>
        </p:spPr>
        <p:txBody>
          <a:bodyPr wrap="square" lIns="91440" tIns="45720" rIns="91440" bIns="45720" rtlCol="0" anchor="t">
            <a:spAutoFit/>
          </a:bodyPr>
          <a:lstStyle/>
          <a:p>
            <a:pPr>
              <a:lnSpc>
                <a:spcPts val="3600"/>
              </a:lnSpc>
            </a:pPr>
            <a:r>
              <a:rPr lang="cs-CZ" sz="3600" b="1" err="1">
                <a:solidFill>
                  <a:srgbClr val="E22F27"/>
                </a:solidFill>
                <a:latin typeface="Tabac Sans"/>
                <a:ea typeface="Tabac Sans"/>
                <a:cs typeface="Tabac Sans"/>
              </a:rPr>
              <a:t>Join</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the</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community</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of</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international</a:t>
            </a:r>
            <a:r>
              <a:rPr lang="cs-CZ" sz="3600" b="1">
                <a:solidFill>
                  <a:srgbClr val="E22F27"/>
                </a:solidFill>
                <a:latin typeface="Tabac Sans"/>
                <a:ea typeface="Tabac Sans"/>
                <a:cs typeface="Tabac Sans"/>
              </a:rPr>
              <a:t> </a:t>
            </a:r>
            <a:r>
              <a:rPr lang="cs-CZ" sz="3600" b="1" err="1">
                <a:solidFill>
                  <a:srgbClr val="E22F27"/>
                </a:solidFill>
                <a:latin typeface="Tabac Sans"/>
                <a:ea typeface="Tabac Sans"/>
                <a:cs typeface="Tabac Sans"/>
              </a:rPr>
              <a:t>students</a:t>
            </a:r>
            <a:endParaRPr lang="cs-CZ" sz="3600" b="1">
              <a:solidFill>
                <a:srgbClr val="E22F27"/>
              </a:solidFill>
              <a:latin typeface="Tabac Sans"/>
              <a:ea typeface="Tabac Sans"/>
              <a:cs typeface="Tabac Sans"/>
            </a:endParaRP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graphicFrame>
        <p:nvGraphicFramePr>
          <p:cNvPr id="5" name="Graf 4">
            <a:extLst>
              <a:ext uri="{FF2B5EF4-FFF2-40B4-BE49-F238E27FC236}">
                <a16:creationId xmlns:a16="http://schemas.microsoft.com/office/drawing/2014/main" id="{8A17473F-ADDA-1A8E-C359-867069660A63}"/>
              </a:ext>
            </a:extLst>
          </p:cNvPr>
          <p:cNvGraphicFramePr/>
          <p:nvPr/>
        </p:nvGraphicFramePr>
        <p:xfrm>
          <a:off x="862807" y="1604366"/>
          <a:ext cx="3341122" cy="2227414"/>
        </p:xfrm>
        <a:graphic>
          <a:graphicData uri="http://schemas.openxmlformats.org/drawingml/2006/chart">
            <c:chart xmlns:c="http://schemas.openxmlformats.org/drawingml/2006/chart" xmlns:r="http://schemas.openxmlformats.org/officeDocument/2006/relationships" r:id="rId32"/>
          </a:graphicData>
        </a:graphic>
      </p:graphicFrame>
      <p:graphicFrame>
        <p:nvGraphicFramePr>
          <p:cNvPr id="6" name="Graf 5">
            <a:extLst>
              <a:ext uri="{FF2B5EF4-FFF2-40B4-BE49-F238E27FC236}">
                <a16:creationId xmlns:a16="http://schemas.microsoft.com/office/drawing/2014/main" id="{D043FA41-3DB8-CB49-D25E-2A78A52B8041}"/>
              </a:ext>
            </a:extLst>
          </p:cNvPr>
          <p:cNvGraphicFramePr/>
          <p:nvPr/>
        </p:nvGraphicFramePr>
        <p:xfrm>
          <a:off x="3245901" y="1604229"/>
          <a:ext cx="3308667" cy="2227551"/>
        </p:xfrm>
        <a:graphic>
          <a:graphicData uri="http://schemas.openxmlformats.org/drawingml/2006/chart">
            <c:chart xmlns:c="http://schemas.openxmlformats.org/drawingml/2006/chart" xmlns:r="http://schemas.openxmlformats.org/officeDocument/2006/relationships" r:id="rId33"/>
          </a:graphicData>
        </a:graphic>
      </p:graphicFrame>
      <p:sp>
        <p:nvSpPr>
          <p:cNvPr id="8" name="TextBox 5">
            <a:extLst>
              <a:ext uri="{FF2B5EF4-FFF2-40B4-BE49-F238E27FC236}">
                <a16:creationId xmlns:a16="http://schemas.microsoft.com/office/drawing/2014/main" id="{12383653-1968-661E-D12F-FEE47123E03A}"/>
              </a:ext>
            </a:extLst>
          </p:cNvPr>
          <p:cNvSpPr txBox="1"/>
          <p:nvPr/>
        </p:nvSpPr>
        <p:spPr>
          <a:xfrm>
            <a:off x="1878469" y="2456394"/>
            <a:ext cx="130979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28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rPr>
              <a:t>18 %</a:t>
            </a:r>
            <a:endParaRPr lang="en-US" sz="24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5">
            <a:extLst>
              <a:ext uri="{FF2B5EF4-FFF2-40B4-BE49-F238E27FC236}">
                <a16:creationId xmlns:a16="http://schemas.microsoft.com/office/drawing/2014/main" id="{FB7C574C-5C19-2763-278B-37BFA5EE5249}"/>
              </a:ext>
            </a:extLst>
          </p:cNvPr>
          <p:cNvSpPr txBox="1"/>
          <p:nvPr/>
        </p:nvSpPr>
        <p:spPr>
          <a:xfrm>
            <a:off x="1482030" y="3978281"/>
            <a:ext cx="210267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Ratio of international students (</a:t>
            </a:r>
            <a:r>
              <a:rPr lang="cs-CZ" sz="1400" b="1">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55 493</a:t>
            </a: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a:t>
            </a:r>
            <a:endParaRPr lang="en-US" sz="12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12" name="TextBox 5">
            <a:extLst>
              <a:ext uri="{FF2B5EF4-FFF2-40B4-BE49-F238E27FC236}">
                <a16:creationId xmlns:a16="http://schemas.microsoft.com/office/drawing/2014/main" id="{ECDCF199-E00B-1223-2887-05591C3B39A5}"/>
              </a:ext>
            </a:extLst>
          </p:cNvPr>
          <p:cNvSpPr txBox="1"/>
          <p:nvPr/>
        </p:nvSpPr>
        <p:spPr>
          <a:xfrm>
            <a:off x="4245335" y="2456393"/>
            <a:ext cx="130979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28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rPr>
              <a:t>67 %</a:t>
            </a:r>
            <a:endParaRPr lang="en-US" sz="2400">
              <a:solidFill>
                <a:schemeClr val="tx1">
                  <a:lumMod val="85000"/>
                  <a:lumOff val="15000"/>
                </a:schemeClr>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3" name="TextBox 5">
            <a:extLst>
              <a:ext uri="{FF2B5EF4-FFF2-40B4-BE49-F238E27FC236}">
                <a16:creationId xmlns:a16="http://schemas.microsoft.com/office/drawing/2014/main" id="{77EAD1F6-F53D-9F22-0BF2-D3D5219DEA46}"/>
              </a:ext>
            </a:extLst>
          </p:cNvPr>
          <p:cNvSpPr txBox="1"/>
          <p:nvPr/>
        </p:nvSpPr>
        <p:spPr>
          <a:xfrm>
            <a:off x="3557551" y="3978281"/>
            <a:ext cx="268536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International</a:t>
            </a:r>
            <a:r>
              <a:rPr lang="en-US"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 students</a:t>
            </a:r>
            <a:br>
              <a:rPr lang="cs-CZ"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br>
            <a:r>
              <a:rPr lang="en-US" sz="14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studying in Czech</a:t>
            </a:r>
            <a:endParaRPr lang="en-US" sz="1200">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endParaRPr>
          </a:p>
        </p:txBody>
      </p:sp>
      <p:grpSp>
        <p:nvGrpSpPr>
          <p:cNvPr id="20" name="Skupina 19">
            <a:extLst>
              <a:ext uri="{FF2B5EF4-FFF2-40B4-BE49-F238E27FC236}">
                <a16:creationId xmlns:a16="http://schemas.microsoft.com/office/drawing/2014/main" id="{4213A107-F290-BBE9-36DB-6DE830A0B6FE}"/>
              </a:ext>
            </a:extLst>
          </p:cNvPr>
          <p:cNvGrpSpPr/>
          <p:nvPr/>
        </p:nvGrpSpPr>
        <p:grpSpPr>
          <a:xfrm>
            <a:off x="1186695" y="4767743"/>
            <a:ext cx="5504390" cy="1235989"/>
            <a:chOff x="939953" y="1540883"/>
            <a:chExt cx="5504390" cy="1235989"/>
          </a:xfrm>
        </p:grpSpPr>
        <p:sp>
          <p:nvSpPr>
            <p:cNvPr id="17" name="TextovéPole 16">
              <a:extLst>
                <a:ext uri="{FF2B5EF4-FFF2-40B4-BE49-F238E27FC236}">
                  <a16:creationId xmlns:a16="http://schemas.microsoft.com/office/drawing/2014/main" id="{25C28FEA-AA30-396D-E0BB-1C18ED1DA563}"/>
                </a:ext>
              </a:extLst>
            </p:cNvPr>
            <p:cNvSpPr txBox="1"/>
            <p:nvPr/>
          </p:nvSpPr>
          <p:spPr>
            <a:xfrm>
              <a:off x="951514" y="2515262"/>
              <a:ext cx="3380514"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cs-CZ"/>
              </a:defPPr>
              <a:lvl1pPr>
                <a:defRPr>
                  <a:latin typeface="Tabac Sans" panose="02000000000000000000" pitchFamily="2" charset="-18"/>
                  <a:ea typeface="Tabac Sans" panose="02000000000000000000" pitchFamily="2" charset="-18"/>
                  <a:cs typeface="Tabac Sans" panose="02000000000000000000" pitchFamily="2" charset="-18"/>
                </a:defRPr>
              </a:lvl1pPr>
            </a:lstStyle>
            <a:p>
              <a:r>
                <a:rPr lang="cs-CZ"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Source: SIMS, data</a:t>
              </a:r>
              <a:r>
                <a:rPr lang="en-GB"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 valid</a:t>
              </a:r>
              <a:r>
                <a:rPr lang="cs-CZ"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 as of </a:t>
              </a:r>
              <a:r>
                <a:rPr lang="en-GB"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01/22/</a:t>
              </a:r>
              <a:r>
                <a:rPr lang="cs-CZ" sz="1100">
                  <a:solidFill>
                    <a:schemeClr val="tx1">
                      <a:lumMod val="50000"/>
                      <a:lumOff val="50000"/>
                    </a:schemeClr>
                  </a:solidFill>
                  <a:latin typeface="Tabac Sans Light" panose="02000000000000000000" pitchFamily="2" charset="-18"/>
                  <a:ea typeface="Tabac Sans Light" panose="02000000000000000000" pitchFamily="2" charset="-18"/>
                  <a:cs typeface="Tabac Sans Light" panose="02000000000000000000" pitchFamily="2" charset="-18"/>
                </a:rPr>
                <a:t>2024</a:t>
              </a:r>
            </a:p>
          </p:txBody>
        </p:sp>
        <p:sp>
          <p:nvSpPr>
            <p:cNvPr id="18" name="TextBox 5">
              <a:extLst>
                <a:ext uri="{FF2B5EF4-FFF2-40B4-BE49-F238E27FC236}">
                  <a16:creationId xmlns:a16="http://schemas.microsoft.com/office/drawing/2014/main" id="{9358C7AE-F545-96E3-D4DB-8D12CC2BABE2}"/>
                </a:ext>
              </a:extLst>
            </p:cNvPr>
            <p:cNvSpPr txBox="1"/>
            <p:nvPr/>
          </p:nvSpPr>
          <p:spPr>
            <a:xfrm>
              <a:off x="939953" y="2193194"/>
              <a:ext cx="5504390"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a:latin typeface="Tabac Sans Light" panose="02000000000000000000" pitchFamily="2" charset="-18"/>
                  <a:ea typeface="Tabac Sans Light" panose="02000000000000000000" pitchFamily="2" charset="-18"/>
                  <a:cs typeface="Tabac Sans Light" panose="02000000000000000000" pitchFamily="2" charset="-18"/>
                </a:rPr>
                <a:t>TOTAL NUMBER OF UNIVERSITY STUDENTS IN CZEC</a:t>
              </a:r>
              <a:r>
                <a:rPr lang="cs-CZ" sz="1500">
                  <a:latin typeface="Tabac Sans Light" panose="02000000000000000000" pitchFamily="2" charset="-18"/>
                  <a:ea typeface="Tabac Sans Light" panose="02000000000000000000" pitchFamily="2" charset="-18"/>
                  <a:cs typeface="Tabac Sans Light" panose="02000000000000000000" pitchFamily="2" charset="-18"/>
                </a:rPr>
                <a:t>HIA</a:t>
              </a:r>
              <a:endParaRPr lang="en-US" sz="1500">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9" name="TextBox 5">
              <a:extLst>
                <a:ext uri="{FF2B5EF4-FFF2-40B4-BE49-F238E27FC236}">
                  <a16:creationId xmlns:a16="http://schemas.microsoft.com/office/drawing/2014/main" id="{59D0822A-A1CE-D4F7-52A9-4C1F83D0A832}"/>
                </a:ext>
              </a:extLst>
            </p:cNvPr>
            <p:cNvSpPr txBox="1"/>
            <p:nvPr/>
          </p:nvSpPr>
          <p:spPr>
            <a:xfrm>
              <a:off x="939953" y="1540883"/>
              <a:ext cx="2750772"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400" b="1">
                  <a:latin typeface="Tabac Sans" panose="02000000000000000000" pitchFamily="2" charset="-18"/>
                  <a:ea typeface="Tabac Sans" panose="02000000000000000000" pitchFamily="2" charset="-18"/>
                  <a:cs typeface="Tabac Sans" panose="02000000000000000000" pitchFamily="2" charset="-18"/>
                </a:rPr>
                <a:t>308 640</a:t>
              </a:r>
              <a:endParaRPr lang="en-US" sz="4000" b="1">
                <a:latin typeface="Tabac Sans" panose="02000000000000000000" pitchFamily="2" charset="-18"/>
                <a:ea typeface="Tabac Sans" panose="02000000000000000000" pitchFamily="2" charset="-18"/>
                <a:cs typeface="Tabac Sans" panose="02000000000000000000" pitchFamily="2" charset="-18"/>
              </a:endParaRPr>
            </a:p>
          </p:txBody>
        </p:sp>
      </p:grpSp>
      <p:cxnSp>
        <p:nvCxnSpPr>
          <p:cNvPr id="11" name="Přímá spojnice 10">
            <a:extLst>
              <a:ext uri="{FF2B5EF4-FFF2-40B4-BE49-F238E27FC236}">
                <a16:creationId xmlns:a16="http://schemas.microsoft.com/office/drawing/2014/main" id="{3FF472D3-C949-072C-B8F5-2D8F32950084}"/>
              </a:ext>
            </a:extLst>
          </p:cNvPr>
          <p:cNvCxnSpPr>
            <a:cxnSpLocks/>
          </p:cNvCxnSpPr>
          <p:nvPr/>
        </p:nvCxnSpPr>
        <p:spPr>
          <a:xfrm>
            <a:off x="4720233" y="3872600"/>
            <a:ext cx="360000" cy="0"/>
          </a:xfrm>
          <a:prstGeom prst="line">
            <a:avLst/>
          </a:prstGeom>
          <a:ln>
            <a:solidFill>
              <a:srgbClr val="E22F27"/>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DED73E27-560D-895A-4794-2F5C0C080B86}"/>
              </a:ext>
            </a:extLst>
          </p:cNvPr>
          <p:cNvCxnSpPr>
            <a:cxnSpLocks/>
          </p:cNvCxnSpPr>
          <p:nvPr/>
        </p:nvCxnSpPr>
        <p:spPr>
          <a:xfrm>
            <a:off x="2361735" y="3876236"/>
            <a:ext cx="360000" cy="0"/>
          </a:xfrm>
          <a:prstGeom prst="line">
            <a:avLst/>
          </a:prstGeom>
          <a:ln>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30647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heme/theme1.xml><?xml version="1.0" encoding="utf-8"?>
<a:theme xmlns:a="http://schemas.openxmlformats.org/drawingml/2006/main" name="Motiv Office">
  <a:themeElements>
    <a:clrScheme name="Vlastní 3">
      <a:dk1>
        <a:srgbClr val="000000"/>
      </a:dk1>
      <a:lt1>
        <a:srgbClr val="FFFFFF"/>
      </a:lt1>
      <a:dk2>
        <a:srgbClr val="FFC222"/>
      </a:dk2>
      <a:lt2>
        <a:srgbClr val="20C4F4"/>
      </a:lt2>
      <a:accent1>
        <a:srgbClr val="8A76B6"/>
      </a:accent1>
      <a:accent2>
        <a:srgbClr val="F47839"/>
      </a:accent2>
      <a:accent3>
        <a:srgbClr val="CF5E7D"/>
      </a:accent3>
      <a:accent4>
        <a:srgbClr val="4A93CF"/>
      </a:accent4>
      <a:accent5>
        <a:srgbClr val="AC6396"/>
      </a:accent5>
      <a:accent6>
        <a:srgbClr val="3FBFB6"/>
      </a:accent6>
      <a:hlink>
        <a:srgbClr val="00B0F0"/>
      </a:hlink>
      <a:folHlink>
        <a:srgbClr val="00000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710DAC12FB9B342A9E67829FB96BD77" ma:contentTypeVersion="11" ma:contentTypeDescription="Create a new document." ma:contentTypeScope="" ma:versionID="e0bae2a71390726932999df39cb20bf0">
  <xsd:schema xmlns:xsd="http://www.w3.org/2001/XMLSchema" xmlns:xs="http://www.w3.org/2001/XMLSchema" xmlns:p="http://schemas.microsoft.com/office/2006/metadata/properties" xmlns:ns2="6e6c3813-60d7-4f60-bfa2-486579007f61" xmlns:ns3="fcaa80bf-db6d-4503-8285-9edd2ab8dc7d" targetNamespace="http://schemas.microsoft.com/office/2006/metadata/properties" ma:root="true" ma:fieldsID="516570aa0af2048543236e53804d85cc" ns2:_="" ns3:_="">
    <xsd:import namespace="6e6c3813-60d7-4f60-bfa2-486579007f61"/>
    <xsd:import namespace="fcaa80bf-db6d-4503-8285-9edd2ab8dc7d"/>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6c3813-60d7-4f60-bfa2-486579007f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b64034f-9bdc-497c-9a94-a18e7a7d24a0"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caa80bf-db6d-4503-8285-9edd2ab8dc7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d19f83d-038b-4dc4-88ad-03efe0e50c39}" ma:internalName="TaxCatchAll" ma:showField="CatchAllData" ma:web="fcaa80bf-db6d-4503-8285-9edd2ab8dc7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6c3813-60d7-4f60-bfa2-486579007f61">
      <Terms xmlns="http://schemas.microsoft.com/office/infopath/2007/PartnerControls"/>
    </lcf76f155ced4ddcb4097134ff3c332f>
    <TaxCatchAll xmlns="fcaa80bf-db6d-4503-8285-9edd2ab8dc7d" xsi:nil="true"/>
  </documentManagement>
</p:properties>
</file>

<file path=customXml/itemProps1.xml><?xml version="1.0" encoding="utf-8"?>
<ds:datastoreItem xmlns:ds="http://schemas.openxmlformats.org/officeDocument/2006/customXml" ds:itemID="{F4B6869A-B862-4648-9794-3B0D01939CA2}">
  <ds:schemaRefs>
    <ds:schemaRef ds:uri="http://schemas.microsoft.com/sharepoint/v3/contenttype/forms"/>
  </ds:schemaRefs>
</ds:datastoreItem>
</file>

<file path=customXml/itemProps2.xml><?xml version="1.0" encoding="utf-8"?>
<ds:datastoreItem xmlns:ds="http://schemas.openxmlformats.org/officeDocument/2006/customXml" ds:itemID="{AE5AAC03-F1C5-4628-A721-2C6C5DA98A64}">
  <ds:schemaRefs>
    <ds:schemaRef ds:uri="6e6c3813-60d7-4f60-bfa2-486579007f61"/>
    <ds:schemaRef ds:uri="fcaa80bf-db6d-4503-8285-9edd2ab8dc7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709D1A1-911B-4076-B310-60C694A272E8}">
  <ds:schemaRefs>
    <ds:schemaRef ds:uri="6e6c3813-60d7-4f60-bfa2-486579007f61"/>
    <ds:schemaRef ds:uri="fcaa80bf-db6d-4503-8285-9edd2ab8dc7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23</Slides>
  <Notes>16</Notes>
  <HiddenSlides>0</HiddenSlide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Motiv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DZS.cz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Sargeant Aneta</dc:creator>
  <cp:revision>1</cp:revision>
  <dcterms:created xsi:type="dcterms:W3CDTF">2024-06-18T09:53:12Z</dcterms:created>
  <dcterms:modified xsi:type="dcterms:W3CDTF">2025-06-05T11:16:20Z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0x0101002710DAC12FB9B342A9E67829FB96BD77</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